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284" r:id="rId3"/>
    <p:sldId id="279" r:id="rId4"/>
    <p:sldId id="281" r:id="rId5"/>
    <p:sldId id="274" r:id="rId6"/>
    <p:sldId id="280" r:id="rId7"/>
    <p:sldId id="275" r:id="rId8"/>
    <p:sldId id="277" r:id="rId9"/>
    <p:sldId id="272" r:id="rId10"/>
    <p:sldId id="282" r:id="rId11"/>
    <p:sldId id="286" r:id="rId12"/>
    <p:sldId id="288" r:id="rId13"/>
    <p:sldId id="267" r:id="rId14"/>
    <p:sldId id="269" r:id="rId15"/>
    <p:sldId id="283" r:id="rId16"/>
    <p:sldId id="265" r:id="rId17"/>
    <p:sldId id="289" r:id="rId18"/>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EAEAEA"/>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708"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7FD4FA20-574C-4BF4-A780-CFA75F468B20}" type="datetimeFigureOut">
              <a:rPr lang="en-US" smtClean="0"/>
              <a:t>11/13/2014</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7F222FCD-86B3-495A-96FC-9FE64528F2C1}" type="slidenum">
              <a:rPr lang="en-US" smtClean="0"/>
              <a:t>‹#›</a:t>
            </a:fld>
            <a:endParaRPr lang="en-US"/>
          </a:p>
        </p:txBody>
      </p:sp>
    </p:spTree>
    <p:extLst>
      <p:ext uri="{BB962C8B-B14F-4D97-AF65-F5344CB8AC3E}">
        <p14:creationId xmlns:p14="http://schemas.microsoft.com/office/powerpoint/2010/main" val="23220785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1B7D287E-1B6F-4A31-A561-5D4CE670B89C}" type="datetimeFigureOut">
              <a:rPr lang="en-US" smtClean="0"/>
              <a:t>11/13/2014</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147FB887-D75D-46ED-BFB6-1A5FB4F26170}" type="slidenum">
              <a:rPr lang="en-US" smtClean="0"/>
              <a:t>‹#›</a:t>
            </a:fld>
            <a:endParaRPr lang="en-US"/>
          </a:p>
        </p:txBody>
      </p:sp>
    </p:spTree>
    <p:extLst>
      <p:ext uri="{BB962C8B-B14F-4D97-AF65-F5344CB8AC3E}">
        <p14:creationId xmlns:p14="http://schemas.microsoft.com/office/powerpoint/2010/main" val="4226180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2013</a:t>
            </a:r>
            <a:r>
              <a:rPr lang="en-US" baseline="0" dirty="0" smtClean="0"/>
              <a:t> project</a:t>
            </a:r>
            <a:endParaRPr lang="en-US" dirty="0"/>
          </a:p>
        </p:txBody>
      </p:sp>
      <p:sp>
        <p:nvSpPr>
          <p:cNvPr id="4" name="Slide Number Placeholder 3"/>
          <p:cNvSpPr>
            <a:spLocks noGrp="1"/>
          </p:cNvSpPr>
          <p:nvPr>
            <p:ph type="sldNum" sz="quarter" idx="10"/>
          </p:nvPr>
        </p:nvSpPr>
        <p:spPr/>
        <p:txBody>
          <a:bodyPr/>
          <a:lstStyle/>
          <a:p>
            <a:fld id="{147FB887-D75D-46ED-BFB6-1A5FB4F26170}" type="slidenum">
              <a:rPr lang="en-US" smtClean="0"/>
              <a:t>1</a:t>
            </a:fld>
            <a:endParaRPr lang="en-US"/>
          </a:p>
        </p:txBody>
      </p:sp>
    </p:spTree>
    <p:extLst>
      <p:ext uri="{BB962C8B-B14F-4D97-AF65-F5344CB8AC3E}">
        <p14:creationId xmlns:p14="http://schemas.microsoft.com/office/powerpoint/2010/main" val="2659684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when we do global projects, we have to understand practices in all parts of the globe.  </a:t>
            </a:r>
            <a:endParaRPr lang="en-US" dirty="0"/>
          </a:p>
        </p:txBody>
      </p:sp>
      <p:sp>
        <p:nvSpPr>
          <p:cNvPr id="4" name="Slide Number Placeholder 3"/>
          <p:cNvSpPr>
            <a:spLocks noGrp="1"/>
          </p:cNvSpPr>
          <p:nvPr>
            <p:ph type="sldNum" sz="quarter" idx="10"/>
          </p:nvPr>
        </p:nvSpPr>
        <p:spPr/>
        <p:txBody>
          <a:bodyPr/>
          <a:lstStyle/>
          <a:p>
            <a:fld id="{147FB887-D75D-46ED-BFB6-1A5FB4F26170}" type="slidenum">
              <a:rPr lang="en-US" smtClean="0"/>
              <a:t>12</a:t>
            </a:fld>
            <a:endParaRPr lang="en-US"/>
          </a:p>
        </p:txBody>
      </p:sp>
    </p:spTree>
    <p:extLst>
      <p:ext uri="{BB962C8B-B14F-4D97-AF65-F5344CB8AC3E}">
        <p14:creationId xmlns:p14="http://schemas.microsoft.com/office/powerpoint/2010/main" val="2041962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based on findings</a:t>
            </a:r>
            <a:r>
              <a:rPr lang="en-US" baseline="0" dirty="0" smtClean="0"/>
              <a:t> reported by Del Grosso, Parton, et al. in 2008.  “preliminary work”.  Show gridded manure map or similar, and discuss.    Where is estimate coming from?  I have to create that.  ‘grazing is poorly understood’, this is a big uncertainty.  And also a big amount—show some result.  Expand to show how we will use total livestock forage requirement to estimate what is taken off.  </a:t>
            </a:r>
            <a:endParaRPr lang="en-US" dirty="0"/>
          </a:p>
        </p:txBody>
      </p:sp>
      <p:sp>
        <p:nvSpPr>
          <p:cNvPr id="4" name="Slide Number Placeholder 3"/>
          <p:cNvSpPr>
            <a:spLocks noGrp="1"/>
          </p:cNvSpPr>
          <p:nvPr>
            <p:ph type="sldNum" sz="quarter" idx="10"/>
          </p:nvPr>
        </p:nvSpPr>
        <p:spPr/>
        <p:txBody>
          <a:bodyPr/>
          <a:lstStyle/>
          <a:p>
            <a:fld id="{147FB887-D75D-46ED-BFB6-1A5FB4F26170}" type="slidenum">
              <a:rPr lang="en-US" smtClean="0"/>
              <a:t>13</a:t>
            </a:fld>
            <a:endParaRPr lang="en-US"/>
          </a:p>
        </p:txBody>
      </p:sp>
    </p:spTree>
    <p:extLst>
      <p:ext uri="{BB962C8B-B14F-4D97-AF65-F5344CB8AC3E}">
        <p14:creationId xmlns:p14="http://schemas.microsoft.com/office/powerpoint/2010/main" val="2001711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FB887-D75D-46ED-BFB6-1A5FB4F26170}" type="slidenum">
              <a:rPr lang="en-US" smtClean="0"/>
              <a:t>14</a:t>
            </a:fld>
            <a:endParaRPr lang="en-US"/>
          </a:p>
        </p:txBody>
      </p:sp>
    </p:spTree>
    <p:extLst>
      <p:ext uri="{BB962C8B-B14F-4D97-AF65-F5344CB8AC3E}">
        <p14:creationId xmlns:p14="http://schemas.microsoft.com/office/powerpoint/2010/main" val="17437371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FB887-D75D-46ED-BFB6-1A5FB4F26170}" type="slidenum">
              <a:rPr lang="en-US" smtClean="0"/>
              <a:t>15</a:t>
            </a:fld>
            <a:endParaRPr lang="en-US"/>
          </a:p>
        </p:txBody>
      </p:sp>
    </p:spTree>
    <p:extLst>
      <p:ext uri="{BB962C8B-B14F-4D97-AF65-F5344CB8AC3E}">
        <p14:creationId xmlns:p14="http://schemas.microsoft.com/office/powerpoint/2010/main" val="30942478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results</a:t>
            </a:r>
            <a:r>
              <a:rPr lang="en-US" baseline="0" dirty="0" smtClean="0"/>
              <a:t> from similar modeling done </a:t>
            </a:r>
            <a:endParaRPr lang="en-US" dirty="0"/>
          </a:p>
        </p:txBody>
      </p:sp>
      <p:sp>
        <p:nvSpPr>
          <p:cNvPr id="4" name="Slide Number Placeholder 3"/>
          <p:cNvSpPr>
            <a:spLocks noGrp="1"/>
          </p:cNvSpPr>
          <p:nvPr>
            <p:ph type="sldNum" sz="quarter" idx="10"/>
          </p:nvPr>
        </p:nvSpPr>
        <p:spPr/>
        <p:txBody>
          <a:bodyPr/>
          <a:lstStyle/>
          <a:p>
            <a:fld id="{147FB887-D75D-46ED-BFB6-1A5FB4F26170}" type="slidenum">
              <a:rPr lang="en-US" smtClean="0"/>
              <a:t>16</a:t>
            </a:fld>
            <a:endParaRPr lang="en-US"/>
          </a:p>
        </p:txBody>
      </p:sp>
    </p:spTree>
    <p:extLst>
      <p:ext uri="{BB962C8B-B14F-4D97-AF65-F5344CB8AC3E}">
        <p14:creationId xmlns:p14="http://schemas.microsoft.com/office/powerpoint/2010/main" val="10484886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poultry</a:t>
            </a:r>
            <a:r>
              <a:rPr lang="en-US" baseline="0" dirty="0" smtClean="0"/>
              <a:t> houses on eastern shore.</a:t>
            </a:r>
            <a:endParaRPr lang="en-US" dirty="0"/>
          </a:p>
        </p:txBody>
      </p:sp>
      <p:sp>
        <p:nvSpPr>
          <p:cNvPr id="4" name="Slide Number Placeholder 3"/>
          <p:cNvSpPr>
            <a:spLocks noGrp="1"/>
          </p:cNvSpPr>
          <p:nvPr>
            <p:ph type="sldNum" sz="quarter" idx="10"/>
          </p:nvPr>
        </p:nvSpPr>
        <p:spPr/>
        <p:txBody>
          <a:bodyPr/>
          <a:lstStyle/>
          <a:p>
            <a:fld id="{147FB887-D75D-46ED-BFB6-1A5FB4F26170}" type="slidenum">
              <a:rPr lang="en-US" smtClean="0"/>
              <a:t>17</a:t>
            </a:fld>
            <a:endParaRPr lang="en-US"/>
          </a:p>
        </p:txBody>
      </p:sp>
    </p:spTree>
    <p:extLst>
      <p:ext uri="{BB962C8B-B14F-4D97-AF65-F5344CB8AC3E}">
        <p14:creationId xmlns:p14="http://schemas.microsoft.com/office/powerpoint/2010/main" val="2665740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carbon</a:t>
            </a:r>
            <a:r>
              <a:rPr lang="en-US" baseline="0" dirty="0" smtClean="0"/>
              <a:t> is fixed by crop plants and a lot of that decomposes in place to return to the atmosphere as CO2.  here we track those carbon fluxes, as well as the transport and consumption of carbon in harvested material.  we also estimate how much carbon is brought into the agricultural system from non-crop lands by livestock foraging, i.e. grazing</a:t>
            </a:r>
            <a:endParaRPr lang="en-US" dirty="0"/>
          </a:p>
        </p:txBody>
      </p:sp>
      <p:sp>
        <p:nvSpPr>
          <p:cNvPr id="4" name="Slide Number Placeholder 3"/>
          <p:cNvSpPr>
            <a:spLocks noGrp="1"/>
          </p:cNvSpPr>
          <p:nvPr>
            <p:ph type="sldNum" sz="quarter" idx="10"/>
          </p:nvPr>
        </p:nvSpPr>
        <p:spPr/>
        <p:txBody>
          <a:bodyPr/>
          <a:lstStyle/>
          <a:p>
            <a:fld id="{690BF12C-3BF4-4B0E-BC00-966B4C6FF58C}" type="slidenum">
              <a:rPr lang="en-US" smtClean="0"/>
              <a:t>2</a:t>
            </a:fld>
            <a:endParaRPr lang="en-US"/>
          </a:p>
        </p:txBody>
      </p:sp>
    </p:spTree>
    <p:extLst>
      <p:ext uri="{BB962C8B-B14F-4D97-AF65-F5344CB8AC3E}">
        <p14:creationId xmlns:p14="http://schemas.microsoft.com/office/powerpoint/2010/main" val="3779409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Recall</a:t>
            </a:r>
            <a:r>
              <a:rPr lang="en-US" baseline="0" dirty="0" smtClean="0"/>
              <a:t> that our completed 2012 project has detailed crop and livestock fluxes distributed spatially</a:t>
            </a:r>
            <a:endParaRPr lang="en-US" dirty="0"/>
          </a:p>
        </p:txBody>
      </p:sp>
      <p:sp>
        <p:nvSpPr>
          <p:cNvPr id="4" name="Slide Number Placeholder 3"/>
          <p:cNvSpPr>
            <a:spLocks noGrp="1"/>
          </p:cNvSpPr>
          <p:nvPr>
            <p:ph type="sldNum" sz="quarter" idx="10"/>
          </p:nvPr>
        </p:nvSpPr>
        <p:spPr/>
        <p:txBody>
          <a:bodyPr/>
          <a:lstStyle/>
          <a:p>
            <a:fld id="{690BF12C-3BF4-4B0E-BC00-966B4C6FF58C}" type="slidenum">
              <a:rPr lang="en-US" smtClean="0"/>
              <a:t>5</a:t>
            </a:fld>
            <a:endParaRPr lang="en-US"/>
          </a:p>
        </p:txBody>
      </p:sp>
    </p:spTree>
    <p:extLst>
      <p:ext uri="{BB962C8B-B14F-4D97-AF65-F5344CB8AC3E}">
        <p14:creationId xmlns:p14="http://schemas.microsoft.com/office/powerpoint/2010/main" val="587838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Recall</a:t>
            </a:r>
            <a:r>
              <a:rPr lang="en-US" baseline="0" dirty="0" smtClean="0"/>
              <a:t> that our completed 2012 project has detailed crop and livestock fluxes distributed spatially</a:t>
            </a:r>
            <a:endParaRPr lang="en-US" dirty="0"/>
          </a:p>
        </p:txBody>
      </p:sp>
      <p:sp>
        <p:nvSpPr>
          <p:cNvPr id="4" name="Slide Number Placeholder 3"/>
          <p:cNvSpPr>
            <a:spLocks noGrp="1"/>
          </p:cNvSpPr>
          <p:nvPr>
            <p:ph type="sldNum" sz="quarter" idx="10"/>
          </p:nvPr>
        </p:nvSpPr>
        <p:spPr/>
        <p:txBody>
          <a:bodyPr/>
          <a:lstStyle/>
          <a:p>
            <a:fld id="{690BF12C-3BF4-4B0E-BC00-966B4C6FF58C}" type="slidenum">
              <a:rPr lang="en-US" smtClean="0"/>
              <a:t>6</a:t>
            </a:fld>
            <a:endParaRPr lang="en-US"/>
          </a:p>
        </p:txBody>
      </p:sp>
    </p:spTree>
    <p:extLst>
      <p:ext uri="{BB962C8B-B14F-4D97-AF65-F5344CB8AC3E}">
        <p14:creationId xmlns:p14="http://schemas.microsoft.com/office/powerpoint/2010/main" val="587838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recall, in our first project we developed detailed agricultural carbon budget, including </a:t>
            </a:r>
            <a:endParaRPr lang="en-US" dirty="0"/>
          </a:p>
        </p:txBody>
      </p:sp>
      <p:sp>
        <p:nvSpPr>
          <p:cNvPr id="4" name="Slide Number Placeholder 3"/>
          <p:cNvSpPr>
            <a:spLocks noGrp="1"/>
          </p:cNvSpPr>
          <p:nvPr>
            <p:ph type="sldNum" sz="quarter" idx="10"/>
          </p:nvPr>
        </p:nvSpPr>
        <p:spPr/>
        <p:txBody>
          <a:bodyPr/>
          <a:lstStyle/>
          <a:p>
            <a:fld id="{690BF12C-3BF4-4B0E-BC00-966B4C6FF58C}" type="slidenum">
              <a:rPr lang="en-US" smtClean="0"/>
              <a:t>7</a:t>
            </a:fld>
            <a:endParaRPr lang="en-US"/>
          </a:p>
        </p:txBody>
      </p:sp>
    </p:spTree>
    <p:extLst>
      <p:ext uri="{BB962C8B-B14F-4D97-AF65-F5344CB8AC3E}">
        <p14:creationId xmlns:p14="http://schemas.microsoft.com/office/powerpoint/2010/main" val="288263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results from our first project will allow us to complete a spatially resolved, global agricultural carbon budget.  what is still needed is change in soil carbon and an accounting of carbon brought into ag through grazing.</a:t>
            </a:r>
            <a:endParaRPr lang="en-US" dirty="0"/>
          </a:p>
        </p:txBody>
      </p:sp>
      <p:sp>
        <p:nvSpPr>
          <p:cNvPr id="4" name="Slide Number Placeholder 3"/>
          <p:cNvSpPr>
            <a:spLocks noGrp="1"/>
          </p:cNvSpPr>
          <p:nvPr>
            <p:ph type="sldNum" sz="quarter" idx="10"/>
          </p:nvPr>
        </p:nvSpPr>
        <p:spPr/>
        <p:txBody>
          <a:bodyPr/>
          <a:lstStyle/>
          <a:p>
            <a:fld id="{147FB887-D75D-46ED-BFB6-1A5FB4F26170}" type="slidenum">
              <a:rPr lang="en-US" smtClean="0"/>
              <a:t>8</a:t>
            </a:fld>
            <a:endParaRPr lang="en-US"/>
          </a:p>
        </p:txBody>
      </p:sp>
    </p:spTree>
    <p:extLst>
      <p:ext uri="{BB962C8B-B14F-4D97-AF65-F5344CB8AC3E}">
        <p14:creationId xmlns:p14="http://schemas.microsoft.com/office/powerpoint/2010/main" val="3786448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Texture from HWSD, temp and </a:t>
            </a:r>
            <a:r>
              <a:rPr lang="en-US" dirty="0" err="1" smtClean="0"/>
              <a:t>precip</a:t>
            </a:r>
            <a:r>
              <a:rPr lang="en-US" baseline="0" dirty="0" smtClean="0"/>
              <a:t> from CRU (climatic research unit)</a:t>
            </a:r>
            <a:endParaRPr lang="en-US" dirty="0"/>
          </a:p>
        </p:txBody>
      </p:sp>
      <p:sp>
        <p:nvSpPr>
          <p:cNvPr id="4" name="Slide Number Placeholder 3"/>
          <p:cNvSpPr>
            <a:spLocks noGrp="1"/>
          </p:cNvSpPr>
          <p:nvPr>
            <p:ph type="sldNum" sz="quarter" idx="10"/>
          </p:nvPr>
        </p:nvSpPr>
        <p:spPr/>
        <p:txBody>
          <a:bodyPr/>
          <a:lstStyle/>
          <a:p>
            <a:fld id="{147FB887-D75D-46ED-BFB6-1A5FB4F26170}" type="slidenum">
              <a:rPr lang="en-US" smtClean="0"/>
              <a:t>9</a:t>
            </a:fld>
            <a:endParaRPr lang="en-US"/>
          </a:p>
        </p:txBody>
      </p:sp>
    </p:spTree>
    <p:extLst>
      <p:ext uri="{BB962C8B-B14F-4D97-AF65-F5344CB8AC3E}">
        <p14:creationId xmlns:p14="http://schemas.microsoft.com/office/powerpoint/2010/main" val="911338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Texture from HWSD, temp and </a:t>
            </a:r>
            <a:r>
              <a:rPr lang="en-US" dirty="0" err="1" smtClean="0"/>
              <a:t>precip</a:t>
            </a:r>
            <a:r>
              <a:rPr lang="en-US" baseline="0" dirty="0" smtClean="0"/>
              <a:t> from CRU (climatic research unit)</a:t>
            </a:r>
            <a:endParaRPr lang="en-US" dirty="0"/>
          </a:p>
        </p:txBody>
      </p:sp>
      <p:sp>
        <p:nvSpPr>
          <p:cNvPr id="4" name="Slide Number Placeholder 3"/>
          <p:cNvSpPr>
            <a:spLocks noGrp="1"/>
          </p:cNvSpPr>
          <p:nvPr>
            <p:ph type="sldNum" sz="quarter" idx="10"/>
          </p:nvPr>
        </p:nvSpPr>
        <p:spPr/>
        <p:txBody>
          <a:bodyPr/>
          <a:lstStyle/>
          <a:p>
            <a:fld id="{147FB887-D75D-46ED-BFB6-1A5FB4F26170}" type="slidenum">
              <a:rPr lang="en-US" smtClean="0"/>
              <a:t>10</a:t>
            </a:fld>
            <a:endParaRPr lang="en-US"/>
          </a:p>
        </p:txBody>
      </p:sp>
    </p:spTree>
    <p:extLst>
      <p:ext uri="{BB962C8B-B14F-4D97-AF65-F5344CB8AC3E}">
        <p14:creationId xmlns:p14="http://schemas.microsoft.com/office/powerpoint/2010/main" val="962967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Manure application is problematic, both because large proportions</a:t>
            </a:r>
            <a:r>
              <a:rPr lang="en-US" baseline="0" dirty="0" smtClean="0"/>
              <a:t> of C and N lost during manure ‘management’, but also because we don’t know where manure is being </a:t>
            </a:r>
            <a:r>
              <a:rPr lang="en-US" baseline="0" dirty="0" err="1" smtClean="0"/>
              <a:t>overapplied</a:t>
            </a:r>
            <a:r>
              <a:rPr lang="en-US" baseline="0" dirty="0" smtClean="0"/>
              <a:t> and where none is applied….</a:t>
            </a:r>
            <a:endParaRPr lang="en-US" dirty="0"/>
          </a:p>
        </p:txBody>
      </p:sp>
      <p:sp>
        <p:nvSpPr>
          <p:cNvPr id="4" name="Slide Number Placeholder 3"/>
          <p:cNvSpPr>
            <a:spLocks noGrp="1"/>
          </p:cNvSpPr>
          <p:nvPr>
            <p:ph type="sldNum" sz="quarter" idx="10"/>
          </p:nvPr>
        </p:nvSpPr>
        <p:spPr/>
        <p:txBody>
          <a:bodyPr/>
          <a:lstStyle/>
          <a:p>
            <a:fld id="{147FB887-D75D-46ED-BFB6-1A5FB4F26170}" type="slidenum">
              <a:rPr lang="en-US" smtClean="0"/>
              <a:t>11</a:t>
            </a:fld>
            <a:endParaRPr lang="en-US"/>
          </a:p>
        </p:txBody>
      </p:sp>
    </p:spTree>
    <p:extLst>
      <p:ext uri="{BB962C8B-B14F-4D97-AF65-F5344CB8AC3E}">
        <p14:creationId xmlns:p14="http://schemas.microsoft.com/office/powerpoint/2010/main" val="4023624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3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l"/>
            <a:r>
              <a:rPr lang="en-US" sz="2400" dirty="0" smtClean="0">
                <a:solidFill>
                  <a:srgbClr val="C00000"/>
                </a:solidFill>
                <a:latin typeface="Gill Sans MT" panose="020B0502020104020203" pitchFamily="34" charset="0"/>
              </a:rPr>
              <a:t>Joint Global Change Research Institute, College Park, MD</a:t>
            </a:r>
          </a:p>
        </p:txBody>
      </p:sp>
      <p:sp>
        <p:nvSpPr>
          <p:cNvPr id="4" name="Date Placeholder 3"/>
          <p:cNvSpPr>
            <a:spLocks noGrp="1"/>
          </p:cNvSpPr>
          <p:nvPr>
            <p:ph type="dt" sz="half" idx="10"/>
          </p:nvPr>
        </p:nvSpPr>
        <p:spPr/>
        <p:txBody>
          <a:bodyPr/>
          <a:lstStyle/>
          <a:p>
            <a:fld id="{DD15DFA5-8C20-4653-BE37-4378CF24BDB4}" type="datetimeFigureOut">
              <a:rPr lang="en-US" smtClean="0"/>
              <a:t>11/13/2014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B41A98-3D31-454C-B625-6788E4F7A5BF}" type="slidenum">
              <a:rPr lang="en-US" smtClean="0"/>
              <a:t>‹#›</a:t>
            </a:fld>
            <a:endParaRPr lang="en-US"/>
          </a:p>
        </p:txBody>
      </p:sp>
    </p:spTree>
    <p:extLst>
      <p:ext uri="{BB962C8B-B14F-4D97-AF65-F5344CB8AC3E}">
        <p14:creationId xmlns:p14="http://schemas.microsoft.com/office/powerpoint/2010/main" val="1912137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15DFA5-8C20-4653-BE37-4378CF24BDB4}" type="datetimeFigureOut">
              <a:rPr lang="en-US" smtClean="0"/>
              <a:t>11/13/2014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B41A98-3D31-454C-B625-6788E4F7A5BF}" type="slidenum">
              <a:rPr lang="en-US" smtClean="0"/>
              <a:t>‹#›</a:t>
            </a:fld>
            <a:endParaRPr lang="en-US"/>
          </a:p>
        </p:txBody>
      </p:sp>
    </p:spTree>
    <p:extLst>
      <p:ext uri="{BB962C8B-B14F-4D97-AF65-F5344CB8AC3E}">
        <p14:creationId xmlns:p14="http://schemas.microsoft.com/office/powerpoint/2010/main" val="1745864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15DFA5-8C20-4653-BE37-4378CF24BDB4}" type="datetimeFigureOut">
              <a:rPr lang="en-US" smtClean="0"/>
              <a:t>11/13/2014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B41A98-3D31-454C-B625-6788E4F7A5BF}" type="slidenum">
              <a:rPr lang="en-US" smtClean="0"/>
              <a:t>‹#›</a:t>
            </a:fld>
            <a:endParaRPr lang="en-US"/>
          </a:p>
        </p:txBody>
      </p:sp>
    </p:spTree>
    <p:extLst>
      <p:ext uri="{BB962C8B-B14F-4D97-AF65-F5344CB8AC3E}">
        <p14:creationId xmlns:p14="http://schemas.microsoft.com/office/powerpoint/2010/main" val="1271472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DD15DFA5-8C20-4653-BE37-4378CF24BDB4}" type="datetimeFigureOut">
              <a:rPr lang="en-US" smtClean="0"/>
              <a:t>11/13/2014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B41A98-3D31-454C-B625-6788E4F7A5BF}" type="slidenum">
              <a:rPr lang="en-US" smtClean="0"/>
              <a:t>‹#›</a:t>
            </a:fld>
            <a:endParaRPr lang="en-US"/>
          </a:p>
        </p:txBody>
      </p:sp>
    </p:spTree>
    <p:extLst>
      <p:ext uri="{BB962C8B-B14F-4D97-AF65-F5344CB8AC3E}">
        <p14:creationId xmlns:p14="http://schemas.microsoft.com/office/powerpoint/2010/main" val="2829683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15DFA5-8C20-4653-BE37-4378CF24BDB4}" type="datetimeFigureOut">
              <a:rPr lang="en-US" smtClean="0"/>
              <a:t>11/13/2014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B41A98-3D31-454C-B625-6788E4F7A5BF}" type="slidenum">
              <a:rPr lang="en-US" smtClean="0"/>
              <a:t>‹#›</a:t>
            </a:fld>
            <a:endParaRPr lang="en-US"/>
          </a:p>
        </p:txBody>
      </p:sp>
    </p:spTree>
    <p:extLst>
      <p:ext uri="{BB962C8B-B14F-4D97-AF65-F5344CB8AC3E}">
        <p14:creationId xmlns:p14="http://schemas.microsoft.com/office/powerpoint/2010/main" val="806831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15DFA5-8C20-4653-BE37-4378CF24BDB4}" type="datetimeFigureOut">
              <a:rPr lang="en-US" smtClean="0"/>
              <a:t>11/13/2014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B41A98-3D31-454C-B625-6788E4F7A5BF}" type="slidenum">
              <a:rPr lang="en-US" smtClean="0"/>
              <a:t>‹#›</a:t>
            </a:fld>
            <a:endParaRPr lang="en-US"/>
          </a:p>
        </p:txBody>
      </p:sp>
    </p:spTree>
    <p:extLst>
      <p:ext uri="{BB962C8B-B14F-4D97-AF65-F5344CB8AC3E}">
        <p14:creationId xmlns:p14="http://schemas.microsoft.com/office/powerpoint/2010/main" val="2051470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962400" y="20574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15DFA5-8C20-4653-BE37-4378CF24BDB4}" type="datetimeFigureOut">
              <a:rPr lang="en-US" smtClean="0"/>
              <a:t>11/13/2014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B41A98-3D31-454C-B625-6788E4F7A5BF}" type="slidenum">
              <a:rPr lang="en-US" smtClean="0"/>
              <a:t>‹#›</a:t>
            </a:fld>
            <a:endParaRPr lang="en-US"/>
          </a:p>
        </p:txBody>
      </p:sp>
    </p:spTree>
    <p:extLst>
      <p:ext uri="{BB962C8B-B14F-4D97-AF65-F5344CB8AC3E}">
        <p14:creationId xmlns:p14="http://schemas.microsoft.com/office/powerpoint/2010/main" val="3766548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15DFA5-8C20-4653-BE37-4378CF24BDB4}" type="datetimeFigureOut">
              <a:rPr lang="en-US" smtClean="0"/>
              <a:t>11/13/2014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B41A98-3D31-454C-B625-6788E4F7A5BF}" type="slidenum">
              <a:rPr lang="en-US" smtClean="0"/>
              <a:t>‹#›</a:t>
            </a:fld>
            <a:endParaRPr lang="en-US"/>
          </a:p>
        </p:txBody>
      </p:sp>
    </p:spTree>
    <p:extLst>
      <p:ext uri="{BB962C8B-B14F-4D97-AF65-F5344CB8AC3E}">
        <p14:creationId xmlns:p14="http://schemas.microsoft.com/office/powerpoint/2010/main" val="2779149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15DFA5-8C20-4653-BE37-4378CF24BDB4}" type="datetimeFigureOut">
              <a:rPr lang="en-US" smtClean="0"/>
              <a:t>11/13/2014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B41A98-3D31-454C-B625-6788E4F7A5BF}" type="slidenum">
              <a:rPr lang="en-US" smtClean="0"/>
              <a:t>‹#›</a:t>
            </a:fld>
            <a:endParaRPr lang="en-US"/>
          </a:p>
        </p:txBody>
      </p:sp>
    </p:spTree>
    <p:extLst>
      <p:ext uri="{BB962C8B-B14F-4D97-AF65-F5344CB8AC3E}">
        <p14:creationId xmlns:p14="http://schemas.microsoft.com/office/powerpoint/2010/main" val="897356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15DFA5-8C20-4653-BE37-4378CF24BDB4}" type="datetimeFigureOut">
              <a:rPr lang="en-US" smtClean="0"/>
              <a:t>11/13/2014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B41A98-3D31-454C-B625-6788E4F7A5BF}" type="slidenum">
              <a:rPr lang="en-US" smtClean="0"/>
              <a:t>‹#›</a:t>
            </a:fld>
            <a:endParaRPr lang="en-US"/>
          </a:p>
        </p:txBody>
      </p:sp>
    </p:spTree>
    <p:extLst>
      <p:ext uri="{BB962C8B-B14F-4D97-AF65-F5344CB8AC3E}">
        <p14:creationId xmlns:p14="http://schemas.microsoft.com/office/powerpoint/2010/main" val="2236308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15DFA5-8C20-4653-BE37-4378CF24BDB4}" type="datetimeFigureOut">
              <a:rPr lang="en-US" smtClean="0"/>
              <a:t>11/13/2014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B41A98-3D31-454C-B625-6788E4F7A5BF}" type="slidenum">
              <a:rPr lang="en-US" smtClean="0"/>
              <a:t>‹#›</a:t>
            </a:fld>
            <a:endParaRPr lang="en-US"/>
          </a:p>
        </p:txBody>
      </p:sp>
    </p:spTree>
    <p:extLst>
      <p:ext uri="{BB962C8B-B14F-4D97-AF65-F5344CB8AC3E}">
        <p14:creationId xmlns:p14="http://schemas.microsoft.com/office/powerpoint/2010/main" val="2160054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solidFill>
                  <a:srgbClr val="C00000"/>
                </a:solidFill>
                <a:latin typeface="Gill Sans MT" panose="020B0502020104020203" pitchFamily="34" charset="0"/>
              </a:rPr>
              <a:t>NASA Flux</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15DFA5-8C20-4653-BE37-4378CF24BDB4}" type="datetimeFigureOut">
              <a:rPr lang="en-US" smtClean="0"/>
              <a:t>11/13/2014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B41A98-3D31-454C-B625-6788E4F7A5BF}" type="slidenum">
              <a:rPr lang="en-US" smtClean="0"/>
              <a:t>‹#›</a:t>
            </a:fld>
            <a:endParaRPr lang="en-US"/>
          </a:p>
        </p:txBody>
      </p:sp>
    </p:spTree>
    <p:extLst>
      <p:ext uri="{BB962C8B-B14F-4D97-AF65-F5344CB8AC3E}">
        <p14:creationId xmlns:p14="http://schemas.microsoft.com/office/powerpoint/2010/main" val="40005249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447800"/>
            <a:ext cx="7772400" cy="2362200"/>
          </a:xfrm>
        </p:spPr>
        <p:txBody>
          <a:bodyPr>
            <a:normAutofit fontScale="90000"/>
          </a:bodyPr>
          <a:lstStyle/>
          <a:p>
            <a:pPr algn="l"/>
            <a:r>
              <a:rPr lang="en-US" dirty="0">
                <a:solidFill>
                  <a:srgbClr val="C00000"/>
                </a:solidFill>
                <a:latin typeface="Gill Sans MT" panose="020B0502020104020203" pitchFamily="34" charset="0"/>
              </a:rPr>
              <a:t>Carbon Monitoring of Agricultural Lands: </a:t>
            </a:r>
            <a:r>
              <a:rPr lang="en-US" dirty="0" smtClean="0">
                <a:solidFill>
                  <a:srgbClr val="C00000"/>
                </a:solidFill>
                <a:latin typeface="Gill Sans MT" panose="020B0502020104020203" pitchFamily="34" charset="0"/>
              </a:rPr>
              <a:t> Developing </a:t>
            </a:r>
            <a:r>
              <a:rPr lang="en-US" dirty="0">
                <a:solidFill>
                  <a:srgbClr val="C00000"/>
                </a:solidFill>
                <a:latin typeface="Gill Sans MT" panose="020B0502020104020203" pitchFamily="34" charset="0"/>
              </a:rPr>
              <a:t>a Globally Consistent Estimate of Carbon Stocks and Fluxes</a:t>
            </a:r>
          </a:p>
        </p:txBody>
      </p:sp>
      <p:sp>
        <p:nvSpPr>
          <p:cNvPr id="3" name="Subtitle 2"/>
          <p:cNvSpPr>
            <a:spLocks noGrp="1"/>
          </p:cNvSpPr>
          <p:nvPr>
            <p:ph type="subTitle" idx="1"/>
          </p:nvPr>
        </p:nvSpPr>
        <p:spPr>
          <a:xfrm>
            <a:off x="609600" y="4038600"/>
            <a:ext cx="7162800" cy="2362200"/>
          </a:xfrm>
        </p:spPr>
        <p:txBody>
          <a:bodyPr>
            <a:noAutofit/>
          </a:bodyPr>
          <a:lstStyle/>
          <a:p>
            <a:pPr algn="l">
              <a:spcAft>
                <a:spcPts val="1800"/>
              </a:spcAft>
            </a:pPr>
            <a:r>
              <a:rPr lang="en-US" sz="2800" dirty="0">
                <a:solidFill>
                  <a:srgbClr val="C00000"/>
                </a:solidFill>
                <a:latin typeface="Gill Sans MT" panose="020B0502020104020203" pitchFamily="34" charset="0"/>
              </a:rPr>
              <a:t>Julie </a:t>
            </a:r>
            <a:r>
              <a:rPr lang="en-US" sz="2800" dirty="0" smtClean="0">
                <a:solidFill>
                  <a:srgbClr val="C00000"/>
                </a:solidFill>
                <a:latin typeface="Gill Sans MT" panose="020B0502020104020203" pitchFamily="34" charset="0"/>
              </a:rPr>
              <a:t>Wolf</a:t>
            </a:r>
            <a:r>
              <a:rPr lang="en-US" sz="2800" baseline="30000" dirty="0" smtClean="0">
                <a:solidFill>
                  <a:srgbClr val="C00000"/>
                </a:solidFill>
                <a:latin typeface="Gill Sans MT" panose="020B0502020104020203" pitchFamily="34" charset="0"/>
              </a:rPr>
              <a:t>1</a:t>
            </a:r>
            <a:r>
              <a:rPr lang="en-US" sz="2800" dirty="0" smtClean="0">
                <a:solidFill>
                  <a:srgbClr val="C00000"/>
                </a:solidFill>
                <a:latin typeface="Gill Sans MT" panose="020B0502020104020203" pitchFamily="34" charset="0"/>
              </a:rPr>
              <a:t>, Stephen Ogle</a:t>
            </a:r>
            <a:r>
              <a:rPr lang="en-US" sz="2800" baseline="30000" dirty="0" smtClean="0">
                <a:solidFill>
                  <a:srgbClr val="C00000"/>
                </a:solidFill>
                <a:latin typeface="Gill Sans MT" panose="020B0502020104020203" pitchFamily="34" charset="0"/>
              </a:rPr>
              <a:t>2</a:t>
            </a:r>
            <a:r>
              <a:rPr lang="en-US" sz="2800" dirty="0" smtClean="0">
                <a:solidFill>
                  <a:srgbClr val="C00000"/>
                </a:solidFill>
                <a:latin typeface="Gill Sans MT" panose="020B0502020104020203" pitchFamily="34" charset="0"/>
              </a:rPr>
              <a:t> and </a:t>
            </a:r>
            <a:r>
              <a:rPr lang="en-US" sz="2800" dirty="0" err="1" smtClean="0">
                <a:solidFill>
                  <a:srgbClr val="C00000"/>
                </a:solidFill>
                <a:latin typeface="Gill Sans MT" panose="020B0502020104020203" pitchFamily="34" charset="0"/>
              </a:rPr>
              <a:t>Tris</a:t>
            </a:r>
            <a:r>
              <a:rPr lang="en-US" sz="2800" dirty="0" smtClean="0">
                <a:solidFill>
                  <a:srgbClr val="C00000"/>
                </a:solidFill>
                <a:latin typeface="Gill Sans MT" panose="020B0502020104020203" pitchFamily="34" charset="0"/>
              </a:rPr>
              <a:t> West</a:t>
            </a:r>
            <a:r>
              <a:rPr lang="en-US" sz="2800" baseline="30000" dirty="0" smtClean="0">
                <a:solidFill>
                  <a:srgbClr val="C00000"/>
                </a:solidFill>
                <a:latin typeface="Gill Sans MT" panose="020B0502020104020203" pitchFamily="34" charset="0"/>
              </a:rPr>
              <a:t>1</a:t>
            </a:r>
          </a:p>
          <a:p>
            <a:pPr algn="l">
              <a:spcBef>
                <a:spcPts val="0"/>
              </a:spcBef>
            </a:pPr>
            <a:r>
              <a:rPr lang="en-US" sz="2400" baseline="30000" dirty="0" smtClean="0">
                <a:solidFill>
                  <a:srgbClr val="C00000"/>
                </a:solidFill>
                <a:latin typeface="Gill Sans MT" panose="020B0502020104020203" pitchFamily="34" charset="0"/>
              </a:rPr>
              <a:t>1</a:t>
            </a:r>
            <a:r>
              <a:rPr lang="en-US" sz="2400" dirty="0" smtClean="0">
                <a:solidFill>
                  <a:srgbClr val="C00000"/>
                </a:solidFill>
                <a:latin typeface="Gill Sans MT" panose="020B0502020104020203" pitchFamily="34" charset="0"/>
              </a:rPr>
              <a:t>Joint Global Change Research Institute </a:t>
            </a:r>
            <a:br>
              <a:rPr lang="en-US" sz="2400" dirty="0" smtClean="0">
                <a:solidFill>
                  <a:srgbClr val="C00000"/>
                </a:solidFill>
                <a:latin typeface="Gill Sans MT" panose="020B0502020104020203" pitchFamily="34" charset="0"/>
              </a:rPr>
            </a:br>
            <a:r>
              <a:rPr lang="en-US" sz="2400" baseline="30000" dirty="0" smtClean="0">
                <a:solidFill>
                  <a:srgbClr val="C00000"/>
                </a:solidFill>
                <a:latin typeface="Gill Sans MT" panose="020B0502020104020203" pitchFamily="34" charset="0"/>
              </a:rPr>
              <a:t>2</a:t>
            </a:r>
            <a:r>
              <a:rPr lang="en-US" sz="2400" dirty="0" smtClean="0">
                <a:solidFill>
                  <a:srgbClr val="C00000"/>
                </a:solidFill>
              </a:rPr>
              <a:t>Natural </a:t>
            </a:r>
            <a:r>
              <a:rPr lang="en-US" sz="2400" dirty="0">
                <a:solidFill>
                  <a:srgbClr val="C00000"/>
                </a:solidFill>
              </a:rPr>
              <a:t>Resource Ecology </a:t>
            </a:r>
            <a:r>
              <a:rPr lang="en-US" sz="2400" dirty="0" smtClean="0">
                <a:solidFill>
                  <a:srgbClr val="C00000"/>
                </a:solidFill>
              </a:rPr>
              <a:t>Laboratory,</a:t>
            </a:r>
            <a:r>
              <a:rPr lang="en-US" sz="2400" dirty="0" smtClean="0"/>
              <a:t> </a:t>
            </a:r>
            <a:r>
              <a:rPr lang="en-US" sz="2400" dirty="0" smtClean="0">
                <a:solidFill>
                  <a:srgbClr val="C00000"/>
                </a:solidFill>
                <a:latin typeface="Gill Sans MT" panose="020B0502020104020203" pitchFamily="34" charset="0"/>
              </a:rPr>
              <a:t>CSU</a:t>
            </a:r>
          </a:p>
          <a:p>
            <a:pPr algn="l">
              <a:spcBef>
                <a:spcPts val="0"/>
              </a:spcBef>
            </a:pPr>
            <a:endParaRPr lang="en-US" sz="1600" dirty="0" smtClean="0">
              <a:solidFill>
                <a:srgbClr val="C00000"/>
              </a:solidFill>
              <a:latin typeface="Gill Sans MT" panose="020B0502020104020203" pitchFamily="34" charset="0"/>
            </a:endParaRPr>
          </a:p>
          <a:p>
            <a:pPr algn="l"/>
            <a:r>
              <a:rPr lang="en-US" sz="2800" dirty="0" smtClean="0">
                <a:solidFill>
                  <a:srgbClr val="C00000"/>
                </a:solidFill>
                <a:latin typeface="Gill Sans MT" panose="020B0502020104020203" pitchFamily="34" charset="0"/>
              </a:rPr>
              <a:t>CMS 2014 Science Team Meeting </a:t>
            </a:r>
            <a:endParaRPr lang="en-US" sz="2800" dirty="0">
              <a:solidFill>
                <a:srgbClr val="C00000"/>
              </a:solidFill>
              <a:latin typeface="Gill Sans MT" panose="020B0502020104020203" pitchFamily="34" charset="0"/>
            </a:endParaRPr>
          </a:p>
        </p:txBody>
      </p:sp>
    </p:spTree>
    <p:extLst>
      <p:ext uri="{BB962C8B-B14F-4D97-AF65-F5344CB8AC3E}">
        <p14:creationId xmlns:p14="http://schemas.microsoft.com/office/powerpoint/2010/main" val="27885770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smtClean="0"/>
              <a:t>Methods:</a:t>
            </a:r>
            <a:endParaRPr lang="en-US" sz="4000" dirty="0"/>
          </a:p>
        </p:txBody>
      </p:sp>
      <p:sp>
        <p:nvSpPr>
          <p:cNvPr id="3" name="Content Placeholder 2"/>
          <p:cNvSpPr>
            <a:spLocks noGrp="1"/>
          </p:cNvSpPr>
          <p:nvPr>
            <p:ph idx="1"/>
          </p:nvPr>
        </p:nvSpPr>
        <p:spPr>
          <a:xfrm>
            <a:off x="457200" y="1295400"/>
            <a:ext cx="8229600" cy="5029200"/>
          </a:xfrm>
        </p:spPr>
        <p:txBody>
          <a:bodyPr>
            <a:normAutofit fontScale="62500" lnSpcReduction="20000"/>
          </a:bodyPr>
          <a:lstStyle/>
          <a:p>
            <a:pPr>
              <a:spcBef>
                <a:spcPts val="0"/>
              </a:spcBef>
            </a:pPr>
            <a:r>
              <a:rPr lang="en-US" sz="5100" dirty="0" smtClean="0">
                <a:solidFill>
                  <a:srgbClr val="C00000"/>
                </a:solidFill>
                <a:latin typeface="+mj-lt"/>
              </a:rPr>
              <a:t>1. Global agricultural soil carbon:  </a:t>
            </a:r>
          </a:p>
          <a:p>
            <a:pPr marL="0" indent="0">
              <a:spcBef>
                <a:spcPts val="0"/>
              </a:spcBef>
              <a:buNone/>
            </a:pPr>
            <a:r>
              <a:rPr lang="en-US" sz="5100" dirty="0" smtClean="0">
                <a:solidFill>
                  <a:srgbClr val="C00000"/>
                </a:solidFill>
                <a:latin typeface="+mj-lt"/>
              </a:rPr>
              <a:t/>
            </a:r>
            <a:br>
              <a:rPr lang="en-US" sz="5100" dirty="0" smtClean="0">
                <a:solidFill>
                  <a:srgbClr val="C00000"/>
                </a:solidFill>
                <a:latin typeface="+mj-lt"/>
              </a:rPr>
            </a:br>
            <a:r>
              <a:rPr lang="en-US" sz="4500" dirty="0">
                <a:solidFill>
                  <a:srgbClr val="C00000"/>
                </a:solidFill>
              </a:rPr>
              <a:t>Previous results drive model:</a:t>
            </a:r>
          </a:p>
          <a:p>
            <a:pPr marL="857250" lvl="1" indent="-457200">
              <a:spcBef>
                <a:spcPts val="0"/>
              </a:spcBef>
              <a:buFont typeface="+mj-lt"/>
              <a:buAutoNum type="arabicPeriod"/>
            </a:pPr>
            <a:r>
              <a:rPr lang="en-US" sz="4500" dirty="0">
                <a:solidFill>
                  <a:srgbClr val="C00000"/>
                </a:solidFill>
              </a:rPr>
              <a:t>Gridded crop NPP</a:t>
            </a:r>
          </a:p>
          <a:p>
            <a:pPr marL="857250" lvl="1" indent="-457200">
              <a:spcBef>
                <a:spcPts val="0"/>
              </a:spcBef>
              <a:buFont typeface="+mj-lt"/>
              <a:buAutoNum type="arabicPeriod"/>
            </a:pPr>
            <a:r>
              <a:rPr lang="en-US" sz="4500" dirty="0">
                <a:solidFill>
                  <a:srgbClr val="C00000"/>
                </a:solidFill>
              </a:rPr>
              <a:t>Crop residue left on field </a:t>
            </a:r>
          </a:p>
          <a:p>
            <a:pPr marL="857250" lvl="1" indent="-457200">
              <a:spcBef>
                <a:spcPts val="0"/>
              </a:spcBef>
              <a:buFont typeface="+mj-lt"/>
              <a:buAutoNum type="arabicPeriod"/>
            </a:pPr>
            <a:r>
              <a:rPr lang="en-US" sz="4500" dirty="0" smtClean="0">
                <a:solidFill>
                  <a:srgbClr val="C00000"/>
                </a:solidFill>
              </a:rPr>
              <a:t>Crop belowground </a:t>
            </a:r>
            <a:r>
              <a:rPr lang="en-US" sz="4500" dirty="0">
                <a:solidFill>
                  <a:srgbClr val="C00000"/>
                </a:solidFill>
              </a:rPr>
              <a:t>biomass </a:t>
            </a:r>
          </a:p>
          <a:p>
            <a:pPr marL="857250" lvl="1" indent="-457200">
              <a:spcBef>
                <a:spcPts val="0"/>
              </a:spcBef>
              <a:buFont typeface="+mj-lt"/>
              <a:buAutoNum type="arabicPeriod"/>
            </a:pPr>
            <a:r>
              <a:rPr lang="en-US" sz="4500" dirty="0">
                <a:solidFill>
                  <a:srgbClr val="C00000"/>
                </a:solidFill>
              </a:rPr>
              <a:t>Nitrogen and lignin contents of crop biomass</a:t>
            </a:r>
          </a:p>
          <a:p>
            <a:pPr marL="857250" lvl="1" indent="-457200">
              <a:spcBef>
                <a:spcPts val="0"/>
              </a:spcBef>
              <a:buFont typeface="+mj-lt"/>
              <a:buAutoNum type="arabicPeriod"/>
            </a:pPr>
            <a:r>
              <a:rPr lang="en-US" sz="4500" dirty="0">
                <a:solidFill>
                  <a:srgbClr val="C00000"/>
                </a:solidFill>
              </a:rPr>
              <a:t>Manure application to agricultural </a:t>
            </a:r>
            <a:r>
              <a:rPr lang="en-US" sz="4500" dirty="0" smtClean="0">
                <a:solidFill>
                  <a:srgbClr val="C00000"/>
                </a:solidFill>
              </a:rPr>
              <a:t>lands</a:t>
            </a:r>
          </a:p>
          <a:p>
            <a:pPr marL="0" indent="0">
              <a:spcBef>
                <a:spcPts val="0"/>
              </a:spcBef>
              <a:buNone/>
            </a:pPr>
            <a:r>
              <a:rPr lang="en-US" sz="4900" dirty="0" smtClean="0">
                <a:solidFill>
                  <a:srgbClr val="C00000"/>
                </a:solidFill>
              </a:rPr>
              <a:t>Along with:</a:t>
            </a:r>
          </a:p>
          <a:p>
            <a:pPr marL="854075" lvl="1" indent="-454025">
              <a:spcBef>
                <a:spcPts val="0"/>
              </a:spcBef>
              <a:buFont typeface="+mj-lt"/>
              <a:buAutoNum type="arabicPeriod" startAt="6"/>
              <a:tabLst>
                <a:tab pos="1025525" algn="l"/>
              </a:tabLst>
            </a:pPr>
            <a:r>
              <a:rPr lang="en-US" sz="4500" dirty="0" smtClean="0">
                <a:solidFill>
                  <a:srgbClr val="C00000"/>
                </a:solidFill>
              </a:rPr>
              <a:t>Soil texture  (HWSD)</a:t>
            </a:r>
          </a:p>
          <a:p>
            <a:pPr marL="854075" lvl="1" indent="-454025">
              <a:spcBef>
                <a:spcPts val="0"/>
              </a:spcBef>
              <a:buFont typeface="+mj-lt"/>
              <a:buAutoNum type="arabicPeriod" startAt="6"/>
              <a:tabLst>
                <a:tab pos="1025525" algn="l"/>
              </a:tabLst>
            </a:pPr>
            <a:r>
              <a:rPr lang="en-US" sz="4500" dirty="0" smtClean="0">
                <a:solidFill>
                  <a:srgbClr val="C00000"/>
                </a:solidFill>
              </a:rPr>
              <a:t>Temperature and precipitation (CRU)</a:t>
            </a:r>
          </a:p>
          <a:p>
            <a:pPr marL="854075" lvl="1" indent="-454025">
              <a:spcBef>
                <a:spcPts val="0"/>
              </a:spcBef>
              <a:buFont typeface="+mj-lt"/>
              <a:buAutoNum type="arabicPeriod" startAt="6"/>
              <a:tabLst>
                <a:tab pos="1025525" algn="l"/>
              </a:tabLst>
            </a:pPr>
            <a:r>
              <a:rPr lang="en-US" sz="4500" dirty="0" smtClean="0">
                <a:solidFill>
                  <a:srgbClr val="C00000"/>
                </a:solidFill>
              </a:rPr>
              <a:t>Irrigation (MIRCA 2000)</a:t>
            </a:r>
          </a:p>
          <a:p>
            <a:pPr marL="854075" lvl="1" indent="-454025">
              <a:spcBef>
                <a:spcPts val="0"/>
              </a:spcBef>
              <a:buFont typeface="+mj-lt"/>
              <a:buAutoNum type="arabicPeriod" startAt="6"/>
              <a:tabLst>
                <a:tab pos="1025525" algn="l"/>
              </a:tabLst>
            </a:pPr>
            <a:r>
              <a:rPr lang="en-US" sz="4500" dirty="0" smtClean="0">
                <a:solidFill>
                  <a:srgbClr val="C00000"/>
                </a:solidFill>
              </a:rPr>
              <a:t>Tillage practices </a:t>
            </a:r>
            <a:endParaRPr lang="en-US" sz="4500" dirty="0">
              <a:solidFill>
                <a:srgbClr val="C00000"/>
              </a:solidFill>
            </a:endParaRPr>
          </a:p>
          <a:p>
            <a:pPr marL="857250" lvl="1" indent="-457200">
              <a:spcBef>
                <a:spcPts val="0"/>
              </a:spcBef>
              <a:buFont typeface="+mj-lt"/>
              <a:buAutoNum type="arabicPeriod" startAt="6"/>
            </a:pPr>
            <a:endParaRPr lang="en-US" sz="4500" dirty="0">
              <a:solidFill>
                <a:srgbClr val="C00000"/>
              </a:solidFill>
            </a:endParaRPr>
          </a:p>
          <a:p>
            <a:endParaRPr lang="en-US" sz="4500" dirty="0">
              <a:solidFill>
                <a:srgbClr val="C00000"/>
              </a:solidFill>
              <a:latin typeface="+mj-lt"/>
            </a:endParaRPr>
          </a:p>
          <a:p>
            <a:endParaRPr lang="en-US" sz="4500" dirty="0" smtClean="0">
              <a:solidFill>
                <a:srgbClr val="C00000"/>
              </a:solidFill>
              <a:latin typeface="+mj-lt"/>
            </a:endParaRPr>
          </a:p>
          <a:p>
            <a:pPr marL="0" indent="0">
              <a:buNone/>
            </a:pPr>
            <a:endParaRPr lang="en-US" sz="4500" dirty="0">
              <a:solidFill>
                <a:srgbClr val="C00000"/>
              </a:solidFill>
              <a:latin typeface="+mj-lt"/>
            </a:endParaRPr>
          </a:p>
          <a:p>
            <a:pPr marL="0" indent="0">
              <a:buNone/>
            </a:pPr>
            <a:r>
              <a:rPr lang="en-US" sz="3000" dirty="0" smtClean="0">
                <a:solidFill>
                  <a:srgbClr val="C00000"/>
                </a:solidFill>
                <a:latin typeface="+mj-lt"/>
              </a:rPr>
              <a:t/>
            </a:r>
            <a:br>
              <a:rPr lang="en-US" sz="3000" dirty="0" smtClean="0">
                <a:solidFill>
                  <a:srgbClr val="C00000"/>
                </a:solidFill>
                <a:latin typeface="+mj-lt"/>
              </a:rPr>
            </a:br>
            <a:endParaRPr lang="en-US" sz="3000" dirty="0" smtClean="0">
              <a:solidFill>
                <a:srgbClr val="C00000"/>
              </a:solidFill>
              <a:latin typeface="+mj-lt"/>
            </a:endParaRPr>
          </a:p>
          <a:p>
            <a:pPr marL="400050" lvl="1" indent="0">
              <a:buNone/>
            </a:pPr>
            <a:r>
              <a:rPr lang="en-US" sz="2000" dirty="0" smtClean="0">
                <a:solidFill>
                  <a:srgbClr val="C00000"/>
                </a:solidFill>
                <a:latin typeface="+mj-lt"/>
              </a:rPr>
              <a:t/>
            </a:r>
            <a:br>
              <a:rPr lang="en-US" sz="2000" dirty="0" smtClean="0">
                <a:solidFill>
                  <a:srgbClr val="C00000"/>
                </a:solidFill>
                <a:latin typeface="+mj-lt"/>
              </a:rPr>
            </a:br>
            <a:endParaRPr lang="en-US" sz="3000" dirty="0" smtClean="0">
              <a:solidFill>
                <a:srgbClr val="C00000"/>
              </a:solidFill>
              <a:latin typeface="+mj-lt"/>
            </a:endParaRPr>
          </a:p>
          <a:p>
            <a:pPr marL="0" indent="0">
              <a:buNone/>
            </a:pPr>
            <a:endParaRPr lang="en-US" sz="2400" dirty="0" smtClean="0">
              <a:latin typeface="+mj-lt"/>
            </a:endParaRPr>
          </a:p>
          <a:p>
            <a:pPr marL="0" indent="0">
              <a:buNone/>
            </a:pPr>
            <a:endParaRPr lang="en-US" sz="2400" dirty="0">
              <a:latin typeface="+mj-lt"/>
            </a:endParaRPr>
          </a:p>
          <a:p>
            <a:pPr marL="0" indent="0">
              <a:buNone/>
            </a:pPr>
            <a:endParaRPr lang="en-US" sz="2400" dirty="0" smtClean="0">
              <a:latin typeface="+mj-lt"/>
            </a:endParaRPr>
          </a:p>
          <a:p>
            <a:pPr marL="0" indent="0">
              <a:buNone/>
            </a:pPr>
            <a:endParaRPr lang="en-US" sz="2400" dirty="0" smtClean="0">
              <a:latin typeface="+mj-lt"/>
            </a:endParaRPr>
          </a:p>
          <a:p>
            <a:pPr marL="857250" lvl="1" indent="-457200">
              <a:buFont typeface="+mj-lt"/>
              <a:buAutoNum type="arabicPeriod"/>
            </a:pPr>
            <a:endParaRPr lang="en-US" sz="2000" dirty="0" smtClean="0">
              <a:latin typeface="+mj-lt"/>
            </a:endParaRPr>
          </a:p>
          <a:p>
            <a:endParaRPr lang="en-US" sz="2800" dirty="0"/>
          </a:p>
          <a:p>
            <a:pPr marL="0" indent="0">
              <a:buNone/>
            </a:pPr>
            <a:r>
              <a:rPr lang="en-US" sz="3000" dirty="0" smtClean="0"/>
              <a:t/>
            </a:r>
            <a:br>
              <a:rPr lang="en-US" sz="3000" dirty="0" smtClean="0"/>
            </a:br>
            <a:endParaRPr lang="en-US" sz="3000" dirty="0" smtClean="0"/>
          </a:p>
        </p:txBody>
      </p:sp>
    </p:spTree>
    <p:extLst>
      <p:ext uri="{BB962C8B-B14F-4D97-AF65-F5344CB8AC3E}">
        <p14:creationId xmlns:p14="http://schemas.microsoft.com/office/powerpoint/2010/main" val="5398721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smtClean="0"/>
              <a:t>Methods:</a:t>
            </a:r>
            <a:endParaRPr lang="en-US" sz="4000" dirty="0"/>
          </a:p>
        </p:txBody>
      </p:sp>
      <p:sp>
        <p:nvSpPr>
          <p:cNvPr id="3" name="Content Placeholder 2"/>
          <p:cNvSpPr>
            <a:spLocks noGrp="1"/>
          </p:cNvSpPr>
          <p:nvPr>
            <p:ph idx="1"/>
          </p:nvPr>
        </p:nvSpPr>
        <p:spPr>
          <a:xfrm>
            <a:off x="457200" y="1295400"/>
            <a:ext cx="8229600" cy="5029200"/>
          </a:xfrm>
        </p:spPr>
        <p:txBody>
          <a:bodyPr>
            <a:normAutofit fontScale="62500" lnSpcReduction="20000"/>
          </a:bodyPr>
          <a:lstStyle/>
          <a:p>
            <a:pPr marL="400050" lvl="1" indent="0">
              <a:spcBef>
                <a:spcPts val="0"/>
              </a:spcBef>
              <a:buNone/>
            </a:pPr>
            <a:endParaRPr lang="en-US" sz="4500" dirty="0">
              <a:solidFill>
                <a:srgbClr val="C00000"/>
              </a:solidFill>
            </a:endParaRPr>
          </a:p>
          <a:p>
            <a:pPr marL="342900" lvl="1" indent="-342900">
              <a:buFont typeface="Arial" panose="020B0604020202020204" pitchFamily="34" charset="0"/>
              <a:buChar char="•"/>
            </a:pPr>
            <a:r>
              <a:rPr lang="en-US" sz="4500" dirty="0">
                <a:solidFill>
                  <a:srgbClr val="C00000"/>
                </a:solidFill>
              </a:rPr>
              <a:t>Manure application to agricultural lands</a:t>
            </a:r>
          </a:p>
          <a:p>
            <a:endParaRPr lang="en-US" sz="4500" dirty="0">
              <a:solidFill>
                <a:srgbClr val="C00000"/>
              </a:solidFill>
              <a:latin typeface="+mj-lt"/>
            </a:endParaRPr>
          </a:p>
          <a:p>
            <a:endParaRPr lang="en-US" sz="4500" dirty="0" smtClean="0">
              <a:solidFill>
                <a:srgbClr val="C00000"/>
              </a:solidFill>
              <a:latin typeface="+mj-lt"/>
            </a:endParaRPr>
          </a:p>
          <a:p>
            <a:pPr marL="0" indent="0">
              <a:buNone/>
            </a:pPr>
            <a:endParaRPr lang="en-US" sz="4500" dirty="0">
              <a:solidFill>
                <a:srgbClr val="C00000"/>
              </a:solidFill>
              <a:latin typeface="+mj-lt"/>
            </a:endParaRPr>
          </a:p>
          <a:p>
            <a:pPr marL="0" indent="0">
              <a:buNone/>
            </a:pPr>
            <a:r>
              <a:rPr lang="en-US" sz="3000" dirty="0" smtClean="0">
                <a:solidFill>
                  <a:srgbClr val="C00000"/>
                </a:solidFill>
                <a:latin typeface="+mj-lt"/>
              </a:rPr>
              <a:t/>
            </a:r>
            <a:br>
              <a:rPr lang="en-US" sz="3000" dirty="0" smtClean="0">
                <a:solidFill>
                  <a:srgbClr val="C00000"/>
                </a:solidFill>
                <a:latin typeface="+mj-lt"/>
              </a:rPr>
            </a:br>
            <a:endParaRPr lang="en-US" sz="3000" dirty="0" smtClean="0">
              <a:solidFill>
                <a:srgbClr val="C00000"/>
              </a:solidFill>
              <a:latin typeface="+mj-lt"/>
            </a:endParaRPr>
          </a:p>
          <a:p>
            <a:pPr marL="400050" lvl="1" indent="0">
              <a:buNone/>
            </a:pPr>
            <a:r>
              <a:rPr lang="en-US" sz="2000" dirty="0" smtClean="0">
                <a:solidFill>
                  <a:srgbClr val="C00000"/>
                </a:solidFill>
                <a:latin typeface="+mj-lt"/>
              </a:rPr>
              <a:t/>
            </a:r>
            <a:br>
              <a:rPr lang="en-US" sz="2000" dirty="0" smtClean="0">
                <a:solidFill>
                  <a:srgbClr val="C00000"/>
                </a:solidFill>
                <a:latin typeface="+mj-lt"/>
              </a:rPr>
            </a:br>
            <a:endParaRPr lang="en-US" sz="3000" dirty="0" smtClean="0">
              <a:solidFill>
                <a:srgbClr val="C00000"/>
              </a:solidFill>
              <a:latin typeface="+mj-lt"/>
            </a:endParaRPr>
          </a:p>
          <a:p>
            <a:pPr marL="0" indent="0">
              <a:buNone/>
            </a:pPr>
            <a:endParaRPr lang="en-US" sz="2400" dirty="0" smtClean="0">
              <a:latin typeface="+mj-lt"/>
            </a:endParaRPr>
          </a:p>
          <a:p>
            <a:pPr marL="0" indent="0">
              <a:buNone/>
            </a:pPr>
            <a:endParaRPr lang="en-US" sz="2400" dirty="0">
              <a:latin typeface="+mj-lt"/>
            </a:endParaRPr>
          </a:p>
          <a:p>
            <a:pPr marL="0" indent="0">
              <a:buNone/>
            </a:pPr>
            <a:endParaRPr lang="en-US" sz="2400" dirty="0" smtClean="0">
              <a:latin typeface="+mj-lt"/>
            </a:endParaRPr>
          </a:p>
          <a:p>
            <a:pPr marL="0" indent="0">
              <a:buNone/>
            </a:pPr>
            <a:endParaRPr lang="en-US" sz="2400" dirty="0" smtClean="0">
              <a:latin typeface="+mj-lt"/>
            </a:endParaRPr>
          </a:p>
          <a:p>
            <a:pPr marL="857250" lvl="1" indent="-457200">
              <a:buFont typeface="+mj-lt"/>
              <a:buAutoNum type="arabicPeriod"/>
            </a:pPr>
            <a:endParaRPr lang="en-US" sz="2000" dirty="0" smtClean="0">
              <a:latin typeface="+mj-lt"/>
            </a:endParaRPr>
          </a:p>
          <a:p>
            <a:endParaRPr lang="en-US" sz="2800" dirty="0"/>
          </a:p>
          <a:p>
            <a:pPr marL="0" indent="0">
              <a:buNone/>
            </a:pPr>
            <a:r>
              <a:rPr lang="en-US" sz="3000" dirty="0" smtClean="0"/>
              <a:t/>
            </a:r>
            <a:br>
              <a:rPr lang="en-US" sz="3000" dirty="0" smtClean="0"/>
            </a:br>
            <a:endParaRPr lang="en-US" sz="3000" dirty="0" smtClean="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09800"/>
            <a:ext cx="9166350" cy="4277222"/>
          </a:xfrm>
          <a:prstGeom prst="rect">
            <a:avLst/>
          </a:prstGeom>
        </p:spPr>
      </p:pic>
    </p:spTree>
    <p:extLst>
      <p:ext uri="{BB962C8B-B14F-4D97-AF65-F5344CB8AC3E}">
        <p14:creationId xmlns:p14="http://schemas.microsoft.com/office/powerpoint/2010/main" val="23019828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smtClean="0"/>
              <a:t>Methods:</a:t>
            </a:r>
            <a:endParaRPr lang="en-US" sz="4000" dirty="0"/>
          </a:p>
        </p:txBody>
      </p:sp>
      <p:sp>
        <p:nvSpPr>
          <p:cNvPr id="3" name="Content Placeholder 2"/>
          <p:cNvSpPr>
            <a:spLocks noGrp="1"/>
          </p:cNvSpPr>
          <p:nvPr>
            <p:ph idx="1"/>
          </p:nvPr>
        </p:nvSpPr>
        <p:spPr>
          <a:xfrm>
            <a:off x="457200" y="1295400"/>
            <a:ext cx="8229600" cy="5029200"/>
          </a:xfrm>
        </p:spPr>
        <p:txBody>
          <a:bodyPr>
            <a:normAutofit fontScale="62500" lnSpcReduction="20000"/>
          </a:bodyPr>
          <a:lstStyle/>
          <a:p>
            <a:pPr marL="400050" lvl="1" indent="0">
              <a:spcBef>
                <a:spcPts val="0"/>
              </a:spcBef>
              <a:buNone/>
            </a:pPr>
            <a:endParaRPr lang="en-US" sz="4500" dirty="0">
              <a:solidFill>
                <a:srgbClr val="C00000"/>
              </a:solidFill>
            </a:endParaRPr>
          </a:p>
          <a:p>
            <a:pPr marL="342900" lvl="1" indent="-342900">
              <a:buFont typeface="Arial" panose="020B0604020202020204" pitchFamily="34" charset="0"/>
              <a:buChar char="•"/>
            </a:pPr>
            <a:r>
              <a:rPr lang="en-US" sz="4500" dirty="0">
                <a:solidFill>
                  <a:srgbClr val="C00000"/>
                </a:solidFill>
              </a:rPr>
              <a:t>Manure application to agricultural lands</a:t>
            </a:r>
          </a:p>
          <a:p>
            <a:endParaRPr lang="en-US" sz="4500" dirty="0">
              <a:solidFill>
                <a:srgbClr val="C00000"/>
              </a:solidFill>
              <a:latin typeface="+mj-lt"/>
            </a:endParaRPr>
          </a:p>
          <a:p>
            <a:endParaRPr lang="en-US" sz="4500" dirty="0" smtClean="0">
              <a:solidFill>
                <a:srgbClr val="C00000"/>
              </a:solidFill>
              <a:latin typeface="+mj-lt"/>
            </a:endParaRPr>
          </a:p>
          <a:p>
            <a:pPr marL="0" indent="0">
              <a:buNone/>
            </a:pPr>
            <a:endParaRPr lang="en-US" sz="4500" dirty="0">
              <a:solidFill>
                <a:srgbClr val="C00000"/>
              </a:solidFill>
              <a:latin typeface="+mj-lt"/>
            </a:endParaRPr>
          </a:p>
          <a:p>
            <a:pPr marL="0" indent="0">
              <a:buNone/>
            </a:pPr>
            <a:r>
              <a:rPr lang="en-US" sz="3000" dirty="0" smtClean="0">
                <a:solidFill>
                  <a:srgbClr val="C00000"/>
                </a:solidFill>
                <a:latin typeface="+mj-lt"/>
              </a:rPr>
              <a:t/>
            </a:r>
            <a:br>
              <a:rPr lang="en-US" sz="3000" dirty="0" smtClean="0">
                <a:solidFill>
                  <a:srgbClr val="C00000"/>
                </a:solidFill>
                <a:latin typeface="+mj-lt"/>
              </a:rPr>
            </a:br>
            <a:endParaRPr lang="en-US" sz="3000" dirty="0" smtClean="0">
              <a:solidFill>
                <a:srgbClr val="C00000"/>
              </a:solidFill>
              <a:latin typeface="+mj-lt"/>
            </a:endParaRPr>
          </a:p>
          <a:p>
            <a:pPr marL="400050" lvl="1" indent="0">
              <a:buNone/>
            </a:pPr>
            <a:r>
              <a:rPr lang="en-US" sz="2000" dirty="0" smtClean="0">
                <a:solidFill>
                  <a:srgbClr val="C00000"/>
                </a:solidFill>
                <a:latin typeface="+mj-lt"/>
              </a:rPr>
              <a:t/>
            </a:r>
            <a:br>
              <a:rPr lang="en-US" sz="2000" dirty="0" smtClean="0">
                <a:solidFill>
                  <a:srgbClr val="C00000"/>
                </a:solidFill>
                <a:latin typeface="+mj-lt"/>
              </a:rPr>
            </a:br>
            <a:endParaRPr lang="en-US" sz="3000" dirty="0" smtClean="0">
              <a:solidFill>
                <a:srgbClr val="C00000"/>
              </a:solidFill>
              <a:latin typeface="+mj-lt"/>
            </a:endParaRPr>
          </a:p>
          <a:p>
            <a:pPr marL="0" indent="0">
              <a:buNone/>
            </a:pPr>
            <a:endParaRPr lang="en-US" sz="2400" dirty="0" smtClean="0">
              <a:latin typeface="+mj-lt"/>
            </a:endParaRPr>
          </a:p>
          <a:p>
            <a:pPr marL="0" indent="0">
              <a:buNone/>
            </a:pPr>
            <a:endParaRPr lang="en-US" sz="2400" dirty="0">
              <a:latin typeface="+mj-lt"/>
            </a:endParaRPr>
          </a:p>
          <a:p>
            <a:pPr marL="0" indent="0">
              <a:buNone/>
            </a:pPr>
            <a:endParaRPr lang="en-US" sz="2400" dirty="0" smtClean="0">
              <a:latin typeface="+mj-lt"/>
            </a:endParaRPr>
          </a:p>
          <a:p>
            <a:pPr marL="0" indent="0">
              <a:buNone/>
            </a:pPr>
            <a:endParaRPr lang="en-US" sz="2400" dirty="0" smtClean="0">
              <a:latin typeface="+mj-lt"/>
            </a:endParaRPr>
          </a:p>
          <a:p>
            <a:pPr marL="857250" lvl="1" indent="-457200">
              <a:buFont typeface="+mj-lt"/>
              <a:buAutoNum type="arabicPeriod"/>
            </a:pPr>
            <a:endParaRPr lang="en-US" sz="2000" dirty="0" smtClean="0">
              <a:latin typeface="+mj-lt"/>
            </a:endParaRPr>
          </a:p>
          <a:p>
            <a:endParaRPr lang="en-US" sz="2800" dirty="0"/>
          </a:p>
          <a:p>
            <a:pPr marL="0" indent="0">
              <a:buNone/>
            </a:pPr>
            <a:r>
              <a:rPr lang="en-US" sz="3000" dirty="0" smtClean="0"/>
              <a:t/>
            </a:r>
            <a:br>
              <a:rPr lang="en-US" sz="3000" dirty="0" smtClean="0"/>
            </a:br>
            <a:endParaRPr lang="en-US" sz="3000"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0848" y="2176272"/>
            <a:ext cx="6242304" cy="4681728"/>
          </a:xfrm>
          <a:prstGeom prst="rect">
            <a:avLst/>
          </a:prstGeom>
        </p:spPr>
      </p:pic>
    </p:spTree>
    <p:extLst>
      <p:ext uri="{BB962C8B-B14F-4D97-AF65-F5344CB8AC3E}">
        <p14:creationId xmlns:p14="http://schemas.microsoft.com/office/powerpoint/2010/main" val="26718736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smtClean="0"/>
              <a:t>Methods:</a:t>
            </a:r>
            <a:endParaRPr lang="en-US" sz="4000" dirty="0"/>
          </a:p>
        </p:txBody>
      </p:sp>
      <p:sp>
        <p:nvSpPr>
          <p:cNvPr id="3" name="Content Placeholder 2"/>
          <p:cNvSpPr>
            <a:spLocks noGrp="1"/>
          </p:cNvSpPr>
          <p:nvPr>
            <p:ph idx="1"/>
          </p:nvPr>
        </p:nvSpPr>
        <p:spPr>
          <a:xfrm>
            <a:off x="457200" y="1524000"/>
            <a:ext cx="8229600" cy="5029200"/>
          </a:xfrm>
        </p:spPr>
        <p:txBody>
          <a:bodyPr>
            <a:normAutofit fontScale="47500" lnSpcReduction="20000"/>
          </a:bodyPr>
          <a:lstStyle/>
          <a:p>
            <a:pPr marL="0" indent="0">
              <a:buNone/>
            </a:pPr>
            <a:r>
              <a:rPr lang="en-US" sz="5900" dirty="0" smtClean="0">
                <a:solidFill>
                  <a:srgbClr val="C00000"/>
                </a:solidFill>
                <a:latin typeface="+mj-lt"/>
              </a:rPr>
              <a:t>2. Grassland productivity and consumption:</a:t>
            </a:r>
          </a:p>
          <a:p>
            <a:pPr marL="0" indent="0">
              <a:buNone/>
            </a:pPr>
            <a:endParaRPr lang="en-US" sz="5900" dirty="0" smtClean="0">
              <a:solidFill>
                <a:srgbClr val="C00000"/>
              </a:solidFill>
              <a:latin typeface="+mj-lt"/>
            </a:endParaRPr>
          </a:p>
          <a:p>
            <a:r>
              <a:rPr lang="en-US" sz="5900" dirty="0" smtClean="0">
                <a:solidFill>
                  <a:srgbClr val="C00000"/>
                </a:solidFill>
                <a:latin typeface="+mj-lt"/>
              </a:rPr>
              <a:t>Model global grassland productivity at 0.05° based </a:t>
            </a:r>
            <a:r>
              <a:rPr lang="en-US" sz="5900" dirty="0" smtClean="0">
                <a:latin typeface="+mj-lt"/>
              </a:rPr>
              <a:t>on mean precipitation </a:t>
            </a:r>
          </a:p>
          <a:p>
            <a:endParaRPr lang="en-US" sz="5900" dirty="0" smtClean="0">
              <a:latin typeface="+mj-lt"/>
            </a:endParaRPr>
          </a:p>
          <a:p>
            <a:r>
              <a:rPr lang="en-US" sz="5900" dirty="0" smtClean="0">
                <a:latin typeface="+mj-lt"/>
              </a:rPr>
              <a:t>Combine with our estimates of livestock forage intake</a:t>
            </a:r>
            <a:r>
              <a:rPr lang="en-US" sz="5900" dirty="0">
                <a:latin typeface="+mj-lt"/>
              </a:rPr>
              <a:t> </a:t>
            </a:r>
            <a:r>
              <a:rPr lang="en-US" sz="5900" dirty="0" smtClean="0">
                <a:latin typeface="+mj-lt"/>
              </a:rPr>
              <a:t>so that grazed lands can be included in agricultural budgets</a:t>
            </a:r>
            <a:br>
              <a:rPr lang="en-US" sz="5900" dirty="0" smtClean="0">
                <a:latin typeface="+mj-lt"/>
              </a:rPr>
            </a:br>
            <a:endParaRPr lang="en-US" sz="5900" dirty="0" smtClean="0">
              <a:latin typeface="+mj-lt"/>
            </a:endParaRPr>
          </a:p>
          <a:p>
            <a:pPr marL="0" indent="0">
              <a:buNone/>
            </a:pPr>
            <a:r>
              <a:rPr lang="en-US" sz="2000" dirty="0" smtClean="0">
                <a:latin typeface="+mj-lt"/>
              </a:rPr>
              <a:t/>
            </a:r>
            <a:br>
              <a:rPr lang="en-US" sz="2000" dirty="0" smtClean="0">
                <a:latin typeface="+mj-lt"/>
              </a:rPr>
            </a:br>
            <a:endParaRPr lang="en-US" sz="3000" dirty="0" smtClean="0">
              <a:latin typeface="+mj-lt"/>
            </a:endParaRPr>
          </a:p>
          <a:p>
            <a:pPr marL="0" indent="0">
              <a:buNone/>
            </a:pPr>
            <a:endParaRPr lang="en-US" sz="2400" dirty="0" smtClean="0">
              <a:latin typeface="+mj-lt"/>
            </a:endParaRPr>
          </a:p>
          <a:p>
            <a:pPr marL="0" indent="0">
              <a:buNone/>
            </a:pPr>
            <a:endParaRPr lang="en-US" sz="2400" dirty="0">
              <a:latin typeface="+mj-lt"/>
            </a:endParaRPr>
          </a:p>
          <a:p>
            <a:pPr marL="0" indent="0">
              <a:buNone/>
            </a:pPr>
            <a:endParaRPr lang="en-US" sz="2400" dirty="0" smtClean="0">
              <a:latin typeface="+mj-lt"/>
            </a:endParaRPr>
          </a:p>
          <a:p>
            <a:pPr marL="0" indent="0">
              <a:buNone/>
            </a:pPr>
            <a:endParaRPr lang="en-US" sz="2400" dirty="0" smtClean="0">
              <a:latin typeface="+mj-lt"/>
            </a:endParaRPr>
          </a:p>
          <a:p>
            <a:pPr marL="857250" lvl="1" indent="-457200">
              <a:buFont typeface="+mj-lt"/>
              <a:buAutoNum type="arabicPeriod"/>
            </a:pPr>
            <a:endParaRPr lang="en-US" sz="2000" dirty="0" smtClean="0">
              <a:latin typeface="+mj-lt"/>
            </a:endParaRPr>
          </a:p>
          <a:p>
            <a:endParaRPr lang="en-US" sz="2800" dirty="0"/>
          </a:p>
          <a:p>
            <a:pPr marL="0" indent="0">
              <a:buNone/>
            </a:pPr>
            <a:r>
              <a:rPr lang="en-US" sz="3000" dirty="0" smtClean="0"/>
              <a:t/>
            </a:r>
            <a:br>
              <a:rPr lang="en-US" sz="3000" dirty="0" smtClean="0"/>
            </a:br>
            <a:endParaRPr lang="en-US" sz="3000" dirty="0" smtClean="0"/>
          </a:p>
        </p:txBody>
      </p:sp>
    </p:spTree>
    <p:extLst>
      <p:ext uri="{BB962C8B-B14F-4D97-AF65-F5344CB8AC3E}">
        <p14:creationId xmlns:p14="http://schemas.microsoft.com/office/powerpoint/2010/main" val="33041959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smtClean="0"/>
              <a:t>Significance:</a:t>
            </a:r>
            <a:endParaRPr lang="en-US" sz="4000" dirty="0"/>
          </a:p>
        </p:txBody>
      </p:sp>
      <p:sp>
        <p:nvSpPr>
          <p:cNvPr id="3" name="Content Placeholder 2"/>
          <p:cNvSpPr>
            <a:spLocks noGrp="1"/>
          </p:cNvSpPr>
          <p:nvPr>
            <p:ph idx="1"/>
          </p:nvPr>
        </p:nvSpPr>
        <p:spPr/>
        <p:txBody>
          <a:bodyPr>
            <a:normAutofit/>
          </a:bodyPr>
          <a:lstStyle/>
          <a:p>
            <a:pPr marL="0" indent="0">
              <a:spcBef>
                <a:spcPts val="0"/>
              </a:spcBef>
              <a:buNone/>
            </a:pPr>
            <a:r>
              <a:rPr lang="en-US" sz="2800" dirty="0" smtClean="0">
                <a:solidFill>
                  <a:srgbClr val="C00000"/>
                </a:solidFill>
              </a:rPr>
              <a:t>Consistent with Tier 3 IPCC global soil carbon change guidelines, but with:</a:t>
            </a:r>
          </a:p>
          <a:p>
            <a:pPr lvl="1" indent="-342900">
              <a:spcBef>
                <a:spcPts val="0"/>
              </a:spcBef>
            </a:pPr>
            <a:r>
              <a:rPr lang="en-US" sz="2400" dirty="0" smtClean="0">
                <a:solidFill>
                  <a:srgbClr val="C00000"/>
                </a:solidFill>
              </a:rPr>
              <a:t>Better inputs</a:t>
            </a:r>
          </a:p>
          <a:p>
            <a:pPr lvl="1" indent="-342900">
              <a:spcBef>
                <a:spcPts val="0"/>
              </a:spcBef>
            </a:pPr>
            <a:r>
              <a:rPr lang="en-US" sz="2400" dirty="0" smtClean="0">
                <a:solidFill>
                  <a:srgbClr val="C00000"/>
                </a:solidFill>
              </a:rPr>
              <a:t>finer spatial resolution</a:t>
            </a:r>
          </a:p>
          <a:p>
            <a:pPr lvl="1" indent="-342900">
              <a:spcBef>
                <a:spcPts val="0"/>
              </a:spcBef>
            </a:pPr>
            <a:r>
              <a:rPr lang="en-US" sz="2400" dirty="0" smtClean="0">
                <a:solidFill>
                  <a:srgbClr val="C00000"/>
                </a:solidFill>
              </a:rPr>
              <a:t>Improved uncertainty estimates</a:t>
            </a:r>
          </a:p>
          <a:p>
            <a:pPr lvl="1" indent="-342900">
              <a:spcBef>
                <a:spcPts val="0"/>
              </a:spcBef>
            </a:pPr>
            <a:r>
              <a:rPr lang="en-US" sz="2400" dirty="0" smtClean="0">
                <a:solidFill>
                  <a:srgbClr val="C00000"/>
                </a:solidFill>
              </a:rPr>
              <a:t>Global coverage</a:t>
            </a:r>
          </a:p>
          <a:p>
            <a:pPr marL="0" indent="0">
              <a:spcBef>
                <a:spcPts val="0"/>
              </a:spcBef>
              <a:buNone/>
            </a:pPr>
            <a:endParaRPr lang="en-US" dirty="0" smtClean="0">
              <a:solidFill>
                <a:srgbClr val="C00000"/>
              </a:solidFill>
            </a:endParaRPr>
          </a:p>
          <a:p>
            <a:pPr marL="0" indent="0">
              <a:spcBef>
                <a:spcPts val="0"/>
              </a:spcBef>
              <a:buNone/>
            </a:pPr>
            <a:r>
              <a:rPr lang="en-US" sz="2800" dirty="0" smtClean="0">
                <a:solidFill>
                  <a:srgbClr val="C00000"/>
                </a:solidFill>
              </a:rPr>
              <a:t>Fills gap for our flux product and provides globally consistent </a:t>
            </a:r>
            <a:r>
              <a:rPr lang="en-US" sz="2800" dirty="0">
                <a:solidFill>
                  <a:srgbClr val="C00000"/>
                </a:solidFill>
              </a:rPr>
              <a:t>soil </a:t>
            </a:r>
            <a:r>
              <a:rPr lang="en-US" sz="2800" dirty="0" smtClean="0">
                <a:solidFill>
                  <a:srgbClr val="C00000"/>
                </a:solidFill>
              </a:rPr>
              <a:t>carbon change </a:t>
            </a:r>
            <a:r>
              <a:rPr lang="en-US" sz="2800" dirty="0">
                <a:solidFill>
                  <a:srgbClr val="C00000"/>
                </a:solidFill>
              </a:rPr>
              <a:t>estimates for all agricultural lands.</a:t>
            </a:r>
          </a:p>
          <a:p>
            <a:pPr marL="0" indent="0">
              <a:spcBef>
                <a:spcPts val="0"/>
              </a:spcBef>
              <a:buNone/>
            </a:pPr>
            <a:endParaRPr lang="en-US" sz="2800" dirty="0" smtClean="0">
              <a:solidFill>
                <a:srgbClr val="C00000"/>
              </a:solidFill>
            </a:endParaRPr>
          </a:p>
        </p:txBody>
      </p:sp>
    </p:spTree>
    <p:extLst>
      <p:ext uri="{BB962C8B-B14F-4D97-AF65-F5344CB8AC3E}">
        <p14:creationId xmlns:p14="http://schemas.microsoft.com/office/powerpoint/2010/main" val="21600712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smtClean="0"/>
              <a:t>Significance:</a:t>
            </a:r>
            <a:endParaRPr lang="en-US" sz="4000" dirty="0"/>
          </a:p>
        </p:txBody>
      </p:sp>
      <p:sp>
        <p:nvSpPr>
          <p:cNvPr id="3" name="Content Placeholder 2"/>
          <p:cNvSpPr>
            <a:spLocks noGrp="1"/>
          </p:cNvSpPr>
          <p:nvPr>
            <p:ph idx="1"/>
          </p:nvPr>
        </p:nvSpPr>
        <p:spPr/>
        <p:txBody>
          <a:bodyPr/>
          <a:lstStyle/>
          <a:p>
            <a:pPr marL="0" indent="0">
              <a:buNone/>
            </a:pPr>
            <a:r>
              <a:rPr lang="en-US" dirty="0" smtClean="0"/>
              <a:t>By quantifying</a:t>
            </a:r>
          </a:p>
          <a:p>
            <a:pPr marL="857250" lvl="1" indent="-457200"/>
            <a:r>
              <a:rPr lang="en-US" dirty="0" smtClean="0"/>
              <a:t>cropland soil carbon</a:t>
            </a:r>
            <a:r>
              <a:rPr lang="en-US" dirty="0"/>
              <a:t> </a:t>
            </a:r>
            <a:r>
              <a:rPr lang="en-US" dirty="0" smtClean="0"/>
              <a:t>change and</a:t>
            </a:r>
          </a:p>
          <a:p>
            <a:pPr marL="857250" lvl="1" indent="-457200"/>
            <a:r>
              <a:rPr lang="en-US" dirty="0" smtClean="0"/>
              <a:t>grassland carbon fluxes </a:t>
            </a:r>
          </a:p>
          <a:p>
            <a:pPr marL="0" indent="0">
              <a:buNone/>
            </a:pPr>
            <a:r>
              <a:rPr lang="en-US" dirty="0" smtClean="0"/>
              <a:t>we complete agricultural carbon budgets and generate comprehensive agricultural flux estimates.</a:t>
            </a:r>
          </a:p>
          <a:p>
            <a:endParaRPr lang="en-US" dirty="0" smtClean="0"/>
          </a:p>
          <a:p>
            <a:pPr marL="0" indent="0">
              <a:buNone/>
            </a:pPr>
            <a:r>
              <a:rPr lang="en-US" dirty="0" smtClean="0"/>
              <a:t>Project is ongoing.</a:t>
            </a:r>
            <a:endParaRPr lang="en-US" dirty="0"/>
          </a:p>
        </p:txBody>
      </p:sp>
    </p:spTree>
    <p:extLst>
      <p:ext uri="{BB962C8B-B14F-4D97-AF65-F5344CB8AC3E}">
        <p14:creationId xmlns:p14="http://schemas.microsoft.com/office/powerpoint/2010/main" val="23545180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smtClean="0"/>
              <a:t>Thank you.</a:t>
            </a:r>
            <a:endParaRPr lang="en-US" sz="4000" dirty="0"/>
          </a:p>
        </p:txBody>
      </p:sp>
      <p:sp>
        <p:nvSpPr>
          <p:cNvPr id="3" name="Content Placeholder 2"/>
          <p:cNvSpPr>
            <a:spLocks noGrp="1"/>
          </p:cNvSpPr>
          <p:nvPr>
            <p:ph idx="1"/>
          </p:nvPr>
        </p:nvSpPr>
        <p:spPr>
          <a:xfrm>
            <a:off x="457200" y="1524000"/>
            <a:ext cx="8229600" cy="5029200"/>
          </a:xfrm>
        </p:spPr>
        <p:txBody>
          <a:bodyPr>
            <a:normAutofit/>
          </a:bodyPr>
          <a:lstStyle/>
          <a:p>
            <a:pPr marL="0" indent="0">
              <a:buNone/>
            </a:pPr>
            <a:r>
              <a:rPr lang="en-US" sz="3000" dirty="0" smtClean="0"/>
              <a:t/>
            </a:r>
            <a:br>
              <a:rPr lang="en-US" sz="3000" dirty="0" smtClean="0"/>
            </a:br>
            <a:endParaRPr lang="en-US" sz="3000" dirty="0" smtClean="0"/>
          </a:p>
          <a:p>
            <a:pPr marL="0" indent="0">
              <a:buNone/>
            </a:pPr>
            <a:r>
              <a:rPr lang="en-US" dirty="0" smtClean="0"/>
              <a:t/>
            </a:r>
            <a:br>
              <a:rPr lang="en-US" dirty="0" smtClean="0"/>
            </a:br>
            <a:endParaRPr lang="en-US" dirty="0" smtClean="0"/>
          </a:p>
          <a:p>
            <a:pPr marL="0" indent="0">
              <a:buNone/>
            </a:pPr>
            <a:r>
              <a:rPr lang="en-US" dirty="0" smtClean="0"/>
              <a:t/>
            </a:r>
            <a:br>
              <a:rPr lang="en-US" dirty="0" smtClean="0"/>
            </a:br>
            <a:endParaRPr lang="en-US" dirty="0" smtClean="0"/>
          </a:p>
        </p:txBody>
      </p:sp>
    </p:spTree>
    <p:extLst>
      <p:ext uri="{BB962C8B-B14F-4D97-AF65-F5344CB8AC3E}">
        <p14:creationId xmlns:p14="http://schemas.microsoft.com/office/powerpoint/2010/main" val="8425906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smtClean="0"/>
              <a:t>Methods:</a:t>
            </a:r>
            <a:endParaRPr lang="en-US" sz="4000" dirty="0"/>
          </a:p>
        </p:txBody>
      </p:sp>
      <p:sp>
        <p:nvSpPr>
          <p:cNvPr id="3" name="Content Placeholder 2"/>
          <p:cNvSpPr>
            <a:spLocks noGrp="1"/>
          </p:cNvSpPr>
          <p:nvPr>
            <p:ph idx="1"/>
          </p:nvPr>
        </p:nvSpPr>
        <p:spPr>
          <a:xfrm>
            <a:off x="457200" y="1295400"/>
            <a:ext cx="8229600" cy="5029200"/>
          </a:xfrm>
        </p:spPr>
        <p:txBody>
          <a:bodyPr>
            <a:normAutofit fontScale="62500" lnSpcReduction="20000"/>
          </a:bodyPr>
          <a:lstStyle/>
          <a:p>
            <a:pPr>
              <a:spcBef>
                <a:spcPts val="0"/>
              </a:spcBef>
            </a:pPr>
            <a:r>
              <a:rPr lang="en-US" sz="5100" dirty="0" smtClean="0">
                <a:solidFill>
                  <a:srgbClr val="C00000"/>
                </a:solidFill>
                <a:latin typeface="+mj-lt"/>
              </a:rPr>
              <a:t>1. </a:t>
            </a:r>
            <a:r>
              <a:rPr lang="en-US" sz="5100" dirty="0" err="1" smtClean="0">
                <a:solidFill>
                  <a:srgbClr val="C00000"/>
                </a:solidFill>
                <a:latin typeface="+mj-lt"/>
              </a:rPr>
              <a:t>Globa</a:t>
            </a:r>
            <a:endParaRPr lang="en-US" sz="4500" dirty="0">
              <a:solidFill>
                <a:srgbClr val="C00000"/>
              </a:solidFill>
            </a:endParaRPr>
          </a:p>
          <a:p>
            <a:endParaRPr lang="en-US" sz="4500" dirty="0">
              <a:solidFill>
                <a:srgbClr val="C00000"/>
              </a:solidFill>
              <a:latin typeface="+mj-lt"/>
            </a:endParaRPr>
          </a:p>
          <a:p>
            <a:endParaRPr lang="en-US" sz="4500" dirty="0" smtClean="0">
              <a:solidFill>
                <a:srgbClr val="C00000"/>
              </a:solidFill>
              <a:latin typeface="+mj-lt"/>
            </a:endParaRPr>
          </a:p>
          <a:p>
            <a:pPr marL="0" indent="0">
              <a:buNone/>
            </a:pPr>
            <a:endParaRPr lang="en-US" sz="4500" dirty="0">
              <a:solidFill>
                <a:srgbClr val="C00000"/>
              </a:solidFill>
              <a:latin typeface="+mj-lt"/>
            </a:endParaRPr>
          </a:p>
          <a:p>
            <a:pPr marL="0" indent="0">
              <a:buNone/>
            </a:pPr>
            <a:r>
              <a:rPr lang="en-US" sz="3000" dirty="0" smtClean="0">
                <a:solidFill>
                  <a:srgbClr val="C00000"/>
                </a:solidFill>
                <a:latin typeface="+mj-lt"/>
              </a:rPr>
              <a:t/>
            </a:r>
            <a:br>
              <a:rPr lang="en-US" sz="3000" dirty="0" smtClean="0">
                <a:solidFill>
                  <a:srgbClr val="C00000"/>
                </a:solidFill>
                <a:latin typeface="+mj-lt"/>
              </a:rPr>
            </a:br>
            <a:endParaRPr lang="en-US" sz="3000" dirty="0" smtClean="0">
              <a:solidFill>
                <a:srgbClr val="C00000"/>
              </a:solidFill>
              <a:latin typeface="+mj-lt"/>
            </a:endParaRPr>
          </a:p>
          <a:p>
            <a:pPr marL="400050" lvl="1" indent="0">
              <a:buNone/>
            </a:pPr>
            <a:r>
              <a:rPr lang="en-US" sz="2000" dirty="0" smtClean="0">
                <a:solidFill>
                  <a:srgbClr val="C00000"/>
                </a:solidFill>
                <a:latin typeface="+mj-lt"/>
              </a:rPr>
              <a:t/>
            </a:r>
            <a:br>
              <a:rPr lang="en-US" sz="2000" dirty="0" smtClean="0">
                <a:solidFill>
                  <a:srgbClr val="C00000"/>
                </a:solidFill>
                <a:latin typeface="+mj-lt"/>
              </a:rPr>
            </a:br>
            <a:endParaRPr lang="en-US" sz="3000" dirty="0" smtClean="0">
              <a:solidFill>
                <a:srgbClr val="C00000"/>
              </a:solidFill>
              <a:latin typeface="+mj-lt"/>
            </a:endParaRPr>
          </a:p>
          <a:p>
            <a:pPr marL="0" indent="0">
              <a:buNone/>
            </a:pPr>
            <a:endParaRPr lang="en-US" sz="2400" dirty="0" smtClean="0">
              <a:latin typeface="+mj-lt"/>
            </a:endParaRPr>
          </a:p>
          <a:p>
            <a:pPr marL="0" indent="0">
              <a:buNone/>
            </a:pPr>
            <a:endParaRPr lang="en-US" sz="2400" dirty="0">
              <a:latin typeface="+mj-lt"/>
            </a:endParaRPr>
          </a:p>
          <a:p>
            <a:pPr marL="0" indent="0">
              <a:buNone/>
            </a:pPr>
            <a:endParaRPr lang="en-US" sz="2400" dirty="0" smtClean="0">
              <a:latin typeface="+mj-lt"/>
            </a:endParaRPr>
          </a:p>
          <a:p>
            <a:pPr marL="0" indent="0">
              <a:buNone/>
            </a:pPr>
            <a:endParaRPr lang="en-US" sz="2400" dirty="0" smtClean="0">
              <a:latin typeface="+mj-lt"/>
            </a:endParaRPr>
          </a:p>
          <a:p>
            <a:pPr marL="857250" lvl="1" indent="-457200">
              <a:buFont typeface="+mj-lt"/>
              <a:buAutoNum type="arabicPeriod"/>
            </a:pPr>
            <a:endParaRPr lang="en-US" sz="2000" dirty="0" smtClean="0">
              <a:latin typeface="+mj-lt"/>
            </a:endParaRPr>
          </a:p>
          <a:p>
            <a:endParaRPr lang="en-US" sz="2800" dirty="0"/>
          </a:p>
          <a:p>
            <a:pPr marL="0" indent="0">
              <a:buNone/>
            </a:pPr>
            <a:r>
              <a:rPr lang="en-US" sz="3000" dirty="0" smtClean="0"/>
              <a:t/>
            </a:r>
            <a:br>
              <a:rPr lang="en-US" sz="3000" dirty="0" smtClean="0"/>
            </a:br>
            <a:endParaRPr lang="en-US" sz="3000" dirty="0" smtClean="0"/>
          </a:p>
        </p:txBody>
      </p:sp>
      <p:pic>
        <p:nvPicPr>
          <p:cNvPr id="7" name="Picture 6"/>
          <p:cNvPicPr>
            <a:picLocks noChangeAspect="1"/>
          </p:cNvPicPr>
          <p:nvPr/>
        </p:nvPicPr>
        <p:blipFill rotWithShape="1">
          <a:blip r:embed="rId3"/>
          <a:srcRect l="10417" t="22840" r="9028" b="8024"/>
          <a:stretch/>
        </p:blipFill>
        <p:spPr>
          <a:xfrm>
            <a:off x="342900" y="2438400"/>
            <a:ext cx="8839200" cy="4267200"/>
          </a:xfrm>
          <a:prstGeom prst="rect">
            <a:avLst/>
          </a:prstGeom>
        </p:spPr>
      </p:pic>
      <p:pic>
        <p:nvPicPr>
          <p:cNvPr id="5" name="Picture 4"/>
          <p:cNvPicPr>
            <a:picLocks noChangeAspect="1"/>
          </p:cNvPicPr>
          <p:nvPr/>
        </p:nvPicPr>
        <p:blipFill rotWithShape="1">
          <a:blip r:embed="rId4"/>
          <a:srcRect l="32500" t="20741" r="18332" b="6452"/>
          <a:stretch/>
        </p:blipFill>
        <p:spPr>
          <a:xfrm>
            <a:off x="29794" y="35560"/>
            <a:ext cx="3718903" cy="3097772"/>
          </a:xfrm>
          <a:prstGeom prst="rect">
            <a:avLst/>
          </a:prstGeom>
        </p:spPr>
      </p:pic>
      <p:sp>
        <p:nvSpPr>
          <p:cNvPr id="8" name="Oval 7"/>
          <p:cNvSpPr/>
          <p:nvPr/>
        </p:nvSpPr>
        <p:spPr>
          <a:xfrm>
            <a:off x="2590800" y="3657600"/>
            <a:ext cx="228600" cy="3619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520097" y="3849687"/>
            <a:ext cx="228600" cy="3619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867400" y="5715000"/>
            <a:ext cx="3810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467600" y="3456411"/>
            <a:ext cx="228600" cy="3619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781800" y="4049712"/>
            <a:ext cx="228600" cy="3619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515100" y="3937000"/>
            <a:ext cx="228600" cy="3619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6629400" y="2667000"/>
            <a:ext cx="228600" cy="3619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086600" y="5334000"/>
            <a:ext cx="2667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8343900" y="4030662"/>
            <a:ext cx="2667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8610600" y="3810000"/>
            <a:ext cx="2667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172200" y="4876800"/>
            <a:ext cx="2667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495800" y="5410200"/>
            <a:ext cx="2667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09600" y="5943600"/>
            <a:ext cx="2667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514600" y="3429000"/>
            <a:ext cx="228600" cy="3619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33400" y="4495800"/>
            <a:ext cx="228600" cy="3619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514600" y="5943600"/>
            <a:ext cx="228600" cy="3619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067300" y="6400800"/>
            <a:ext cx="2667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08928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smtClean="0"/>
              <a:t>Objectives:</a:t>
            </a:r>
            <a:endParaRPr lang="en-US" sz="4000" dirty="0"/>
          </a:p>
        </p:txBody>
      </p:sp>
      <p:sp>
        <p:nvSpPr>
          <p:cNvPr id="3" name="Content Placeholder 2"/>
          <p:cNvSpPr>
            <a:spLocks noGrp="1"/>
          </p:cNvSpPr>
          <p:nvPr>
            <p:ph idx="1"/>
          </p:nvPr>
        </p:nvSpPr>
        <p:spPr>
          <a:xfrm>
            <a:off x="457200" y="1295400"/>
            <a:ext cx="8229600" cy="5257800"/>
          </a:xfrm>
        </p:spPr>
        <p:txBody>
          <a:bodyPr>
            <a:normAutofit/>
          </a:bodyPr>
          <a:lstStyle/>
          <a:p>
            <a:pPr marL="0" indent="0">
              <a:buNone/>
            </a:pPr>
            <a:r>
              <a:rPr lang="en-US" sz="2800" dirty="0" smtClean="0">
                <a:latin typeface="+mj-lt"/>
              </a:rPr>
              <a:t>Our 2012 project quantified global agricultural carbon fluxes in detail, excluding soil carbon:</a:t>
            </a:r>
          </a:p>
          <a:p>
            <a:pPr marL="857250" lvl="2" indent="0">
              <a:buNone/>
            </a:pPr>
            <a:r>
              <a:rPr lang="en-US" dirty="0" smtClean="0">
                <a:latin typeface="+mj-lt"/>
              </a:rPr>
              <a:t/>
            </a:r>
            <a:br>
              <a:rPr lang="en-US" dirty="0" smtClean="0">
                <a:latin typeface="+mj-lt"/>
              </a:rPr>
            </a:br>
            <a:endParaRPr lang="en-US" dirty="0" smtClean="0">
              <a:latin typeface="+mj-lt"/>
            </a:endParaRPr>
          </a:p>
        </p:txBody>
      </p:sp>
      <p:pic>
        <p:nvPicPr>
          <p:cNvPr id="1079" name="Picture 1078"/>
          <p:cNvPicPr>
            <a:picLocks noChangeAspect="1"/>
          </p:cNvPicPr>
          <p:nvPr/>
        </p:nvPicPr>
        <p:blipFill rotWithShape="1">
          <a:blip r:embed="rId3" cstate="print">
            <a:extLst>
              <a:ext uri="{28A0092B-C50C-407E-A947-70E740481C1C}">
                <a14:useLocalDpi xmlns:a14="http://schemas.microsoft.com/office/drawing/2010/main" val="0"/>
              </a:ext>
            </a:extLst>
          </a:blip>
          <a:srcRect l="9722" t="12750" r="13334" b="18419"/>
          <a:stretch/>
        </p:blipFill>
        <p:spPr>
          <a:xfrm>
            <a:off x="192592" y="2285999"/>
            <a:ext cx="8722808" cy="4015011"/>
          </a:xfrm>
          <a:prstGeom prst="rect">
            <a:avLst/>
          </a:prstGeom>
          <a:ln>
            <a:solidFill>
              <a:srgbClr val="000000"/>
            </a:solidFill>
          </a:ln>
        </p:spPr>
      </p:pic>
    </p:spTree>
    <p:extLst>
      <p:ext uri="{BB962C8B-B14F-4D97-AF65-F5344CB8AC3E}">
        <p14:creationId xmlns:p14="http://schemas.microsoft.com/office/powerpoint/2010/main" val="30657784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smtClean="0"/>
              <a:t>Objectives:</a:t>
            </a:r>
            <a:endParaRPr lang="en-US" sz="4000" dirty="0"/>
          </a:p>
        </p:txBody>
      </p:sp>
      <p:sp>
        <p:nvSpPr>
          <p:cNvPr id="3" name="Content Placeholder 2"/>
          <p:cNvSpPr>
            <a:spLocks noGrp="1"/>
          </p:cNvSpPr>
          <p:nvPr>
            <p:ph idx="1"/>
          </p:nvPr>
        </p:nvSpPr>
        <p:spPr>
          <a:xfrm>
            <a:off x="457200" y="1219200"/>
            <a:ext cx="8229600" cy="5105400"/>
          </a:xfrm>
        </p:spPr>
        <p:txBody>
          <a:bodyPr>
            <a:normAutofit lnSpcReduction="10000"/>
          </a:bodyPr>
          <a:lstStyle/>
          <a:p>
            <a:pPr marL="0" indent="0">
              <a:spcBef>
                <a:spcPts val="0"/>
              </a:spcBef>
              <a:buNone/>
            </a:pPr>
            <a:r>
              <a:rPr lang="en-US" sz="2800" dirty="0" smtClean="0">
                <a:latin typeface="+mj-lt"/>
              </a:rPr>
              <a:t>Complete spatially resolved global agricultural carbon budget.</a:t>
            </a:r>
            <a:br>
              <a:rPr lang="en-US" sz="2800" dirty="0" smtClean="0">
                <a:latin typeface="+mj-lt"/>
              </a:rPr>
            </a:br>
            <a:endParaRPr lang="en-US" sz="2800" dirty="0" smtClean="0">
              <a:latin typeface="+mj-lt"/>
            </a:endParaRPr>
          </a:p>
          <a:p>
            <a:pPr marL="457200" lvl="1" indent="0">
              <a:spcBef>
                <a:spcPts val="0"/>
              </a:spcBef>
              <a:buNone/>
            </a:pPr>
            <a:endParaRPr lang="en-US" dirty="0" smtClean="0">
              <a:latin typeface="+mj-lt"/>
            </a:endParaRPr>
          </a:p>
          <a:p>
            <a:pPr>
              <a:spcBef>
                <a:spcPts val="0"/>
              </a:spcBef>
            </a:pPr>
            <a:endParaRPr lang="en-US" dirty="0">
              <a:latin typeface="+mj-lt"/>
            </a:endParaRPr>
          </a:p>
          <a:p>
            <a:pPr marL="0" indent="0">
              <a:spcBef>
                <a:spcPts val="0"/>
              </a:spcBef>
              <a:buNone/>
            </a:pPr>
            <a:r>
              <a:rPr lang="en-US" dirty="0" smtClean="0">
                <a:latin typeface="+mj-lt"/>
              </a:rPr>
              <a:t> </a:t>
            </a:r>
            <a:br>
              <a:rPr lang="en-US" dirty="0" smtClean="0">
                <a:latin typeface="+mj-lt"/>
              </a:rPr>
            </a:br>
            <a:endParaRPr lang="en-US" dirty="0" smtClean="0">
              <a:latin typeface="+mj-lt"/>
            </a:endParaRPr>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8910" t="7778" r="4444" b="6666"/>
          <a:stretch/>
        </p:blipFill>
        <p:spPr>
          <a:xfrm>
            <a:off x="1905000" y="1752600"/>
            <a:ext cx="6431479" cy="5105400"/>
          </a:xfrm>
          <a:prstGeom prst="rect">
            <a:avLst/>
          </a:prstGeom>
        </p:spPr>
      </p:pic>
    </p:spTree>
    <p:extLst>
      <p:ext uri="{BB962C8B-B14F-4D97-AF65-F5344CB8AC3E}">
        <p14:creationId xmlns:p14="http://schemas.microsoft.com/office/powerpoint/2010/main" val="1771069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smtClean="0"/>
              <a:t>Objectives:</a:t>
            </a:r>
            <a:endParaRPr lang="en-US" sz="4000" dirty="0"/>
          </a:p>
        </p:txBody>
      </p:sp>
      <p:sp>
        <p:nvSpPr>
          <p:cNvPr id="3" name="Content Placeholder 2"/>
          <p:cNvSpPr>
            <a:spLocks noGrp="1"/>
          </p:cNvSpPr>
          <p:nvPr>
            <p:ph idx="1"/>
          </p:nvPr>
        </p:nvSpPr>
        <p:spPr>
          <a:xfrm>
            <a:off x="457200" y="1295400"/>
            <a:ext cx="8229600" cy="5029200"/>
          </a:xfrm>
        </p:spPr>
        <p:txBody>
          <a:bodyPr>
            <a:normAutofit lnSpcReduction="10000"/>
          </a:bodyPr>
          <a:lstStyle/>
          <a:p>
            <a:pPr marL="0" indent="0">
              <a:spcBef>
                <a:spcPts val="0"/>
              </a:spcBef>
              <a:buNone/>
            </a:pPr>
            <a:r>
              <a:rPr lang="en-US" dirty="0" smtClean="0">
                <a:latin typeface="+mj-lt"/>
              </a:rPr>
              <a:t>Complete spatially resolved global agricultural carbon budget.</a:t>
            </a:r>
            <a:br>
              <a:rPr lang="en-US" dirty="0" smtClean="0">
                <a:latin typeface="+mj-lt"/>
              </a:rPr>
            </a:br>
            <a:endParaRPr lang="en-US" dirty="0" smtClean="0">
              <a:latin typeface="+mj-lt"/>
            </a:endParaRPr>
          </a:p>
          <a:p>
            <a:pPr marL="971550" lvl="1" indent="-514350">
              <a:spcBef>
                <a:spcPts val="0"/>
              </a:spcBef>
              <a:buFont typeface="+mj-lt"/>
              <a:buAutoNum type="arabicPeriod"/>
            </a:pPr>
            <a:r>
              <a:rPr lang="en-US" dirty="0" smtClean="0">
                <a:latin typeface="+mj-lt"/>
              </a:rPr>
              <a:t>Quantify and spatially distribute changes in soil carbon on global agricultural lands</a:t>
            </a:r>
            <a:br>
              <a:rPr lang="en-US" dirty="0" smtClean="0">
                <a:latin typeface="+mj-lt"/>
              </a:rPr>
            </a:br>
            <a:endParaRPr lang="en-US" dirty="0" smtClean="0">
              <a:latin typeface="+mj-lt"/>
            </a:endParaRPr>
          </a:p>
          <a:p>
            <a:pPr marL="971550" lvl="1" indent="-514350">
              <a:spcBef>
                <a:spcPts val="0"/>
              </a:spcBef>
              <a:buFont typeface="+mj-lt"/>
              <a:buAutoNum type="arabicPeriod"/>
            </a:pPr>
            <a:r>
              <a:rPr lang="en-US" dirty="0" smtClean="0">
                <a:latin typeface="+mj-lt"/>
              </a:rPr>
              <a:t>Quantify and distribute grassland productivity and consumption through livestock grazing</a:t>
            </a:r>
          </a:p>
          <a:p>
            <a:pPr>
              <a:spcBef>
                <a:spcPts val="0"/>
              </a:spcBef>
            </a:pPr>
            <a:endParaRPr lang="en-US" dirty="0">
              <a:latin typeface="+mj-lt"/>
            </a:endParaRPr>
          </a:p>
          <a:p>
            <a:pPr marL="0" indent="0">
              <a:spcBef>
                <a:spcPts val="0"/>
              </a:spcBef>
              <a:buNone/>
            </a:pPr>
            <a:r>
              <a:rPr lang="en-US" dirty="0" smtClean="0">
                <a:latin typeface="+mj-lt"/>
              </a:rPr>
              <a:t> </a:t>
            </a:r>
            <a:br>
              <a:rPr lang="en-US" dirty="0" smtClean="0">
                <a:latin typeface="+mj-lt"/>
              </a:rPr>
            </a:br>
            <a:endParaRPr lang="en-US" dirty="0" smtClean="0">
              <a:latin typeface="+mj-lt"/>
            </a:endParaRPr>
          </a:p>
        </p:txBody>
      </p:sp>
    </p:spTree>
    <p:extLst>
      <p:ext uri="{BB962C8B-B14F-4D97-AF65-F5344CB8AC3E}">
        <p14:creationId xmlns:p14="http://schemas.microsoft.com/office/powerpoint/2010/main" val="20879061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smtClean="0">
                <a:solidFill>
                  <a:srgbClr val="C00000"/>
                </a:solidFill>
              </a:rPr>
              <a:t>From 2012 project: </a:t>
            </a:r>
            <a:endParaRPr lang="en-US" sz="4000" dirty="0">
              <a:solidFill>
                <a:srgbClr val="C00000"/>
              </a:solidFill>
            </a:endParaRPr>
          </a:p>
        </p:txBody>
      </p:sp>
      <p:sp>
        <p:nvSpPr>
          <p:cNvPr id="13" name="Title 1"/>
          <p:cNvSpPr txBox="1">
            <a:spLocks/>
          </p:cNvSpPr>
          <p:nvPr/>
        </p:nvSpPr>
        <p:spPr>
          <a:xfrm>
            <a:off x="457200" y="762000"/>
            <a:ext cx="8229600" cy="1371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a:solidFill>
                  <a:srgbClr val="C00000"/>
                </a:solidFill>
              </a:rPr>
              <a:t>C</a:t>
            </a:r>
            <a:r>
              <a:rPr lang="en-US" sz="2800" dirty="0" smtClean="0">
                <a:solidFill>
                  <a:srgbClr val="C00000"/>
                </a:solidFill>
              </a:rPr>
              <a:t>rop NPP components distributed spatially at 0.05°</a:t>
            </a:r>
            <a:endParaRPr lang="en-US" sz="2800" dirty="0">
              <a:solidFill>
                <a:srgbClr val="C00000"/>
              </a:solidFill>
            </a:endParaRPr>
          </a:p>
        </p:txBody>
      </p:sp>
      <p:pic>
        <p:nvPicPr>
          <p:cNvPr id="8" name="Content Placeholder 3"/>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14622" t="8923" r="8364" b="15993"/>
          <a:stretch/>
        </p:blipFill>
        <p:spPr>
          <a:xfrm>
            <a:off x="1219200" y="1676400"/>
            <a:ext cx="6705600" cy="5051809"/>
          </a:xfrm>
          <a:ln>
            <a:solidFill>
              <a:srgbClr val="000000"/>
            </a:solidFill>
          </a:ln>
        </p:spPr>
      </p:pic>
    </p:spTree>
    <p:extLst>
      <p:ext uri="{BB962C8B-B14F-4D97-AF65-F5344CB8AC3E}">
        <p14:creationId xmlns:p14="http://schemas.microsoft.com/office/powerpoint/2010/main" val="21009012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smtClean="0">
                <a:solidFill>
                  <a:srgbClr val="C00000"/>
                </a:solidFill>
              </a:rPr>
              <a:t>From 2012 project: </a:t>
            </a:r>
            <a:endParaRPr lang="en-US" sz="4000" dirty="0">
              <a:solidFill>
                <a:srgbClr val="C00000"/>
              </a:solidFill>
            </a:endParaRPr>
          </a:p>
        </p:txBody>
      </p:sp>
      <p:sp>
        <p:nvSpPr>
          <p:cNvPr id="13" name="Title 1"/>
          <p:cNvSpPr txBox="1">
            <a:spLocks/>
          </p:cNvSpPr>
          <p:nvPr/>
        </p:nvSpPr>
        <p:spPr>
          <a:xfrm>
            <a:off x="457200" y="762000"/>
            <a:ext cx="8458200" cy="1371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smtClean="0">
                <a:solidFill>
                  <a:srgbClr val="C00000"/>
                </a:solidFill>
              </a:rPr>
              <a:t>Livestock flux components distributed spatially at 0.05°</a:t>
            </a:r>
            <a:endParaRPr lang="en-US" sz="2800" dirty="0">
              <a:solidFill>
                <a:srgbClr val="C00000"/>
              </a:solidFill>
            </a:endParaRPr>
          </a:p>
        </p:txBody>
      </p:sp>
      <p:pic>
        <p:nvPicPr>
          <p:cNvPr id="5" name="Content Placeholder 4"/>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20527" t="10129" r="8054" b="17900"/>
          <a:stretch/>
        </p:blipFill>
        <p:spPr>
          <a:xfrm>
            <a:off x="1334610" y="1676401"/>
            <a:ext cx="6513990" cy="5072406"/>
          </a:xfrm>
          <a:ln>
            <a:solidFill>
              <a:srgbClr val="000000"/>
            </a:solidFill>
          </a:ln>
        </p:spPr>
      </p:pic>
    </p:spTree>
    <p:extLst>
      <p:ext uri="{BB962C8B-B14F-4D97-AF65-F5344CB8AC3E}">
        <p14:creationId xmlns:p14="http://schemas.microsoft.com/office/powerpoint/2010/main" val="18862782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smtClean="0"/>
              <a:t>From 2012 project: </a:t>
            </a:r>
            <a:endParaRPr lang="en-US" sz="4000" dirty="0"/>
          </a:p>
        </p:txBody>
      </p:sp>
      <p:sp>
        <p:nvSpPr>
          <p:cNvPr id="13" name="Title 1"/>
          <p:cNvSpPr txBox="1">
            <a:spLocks/>
          </p:cNvSpPr>
          <p:nvPr/>
        </p:nvSpPr>
        <p:spPr>
          <a:xfrm>
            <a:off x="457200" y="1154110"/>
            <a:ext cx="4800600" cy="296069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smtClean="0">
                <a:solidFill>
                  <a:srgbClr val="C00000"/>
                </a:solidFill>
              </a:rPr>
              <a:t>Detailed livestock intake (top panel) </a:t>
            </a:r>
          </a:p>
          <a:p>
            <a:pPr algn="l"/>
            <a:endParaRPr lang="en-US" sz="2800" dirty="0">
              <a:solidFill>
                <a:srgbClr val="C00000"/>
              </a:solidFill>
            </a:endParaRPr>
          </a:p>
          <a:p>
            <a:pPr algn="l"/>
            <a:r>
              <a:rPr lang="en-US" sz="2800" dirty="0" smtClean="0">
                <a:solidFill>
                  <a:srgbClr val="C00000"/>
                </a:solidFill>
              </a:rPr>
              <a:t>and percent intake from forage/grazing (lower panel)</a:t>
            </a:r>
            <a:endParaRPr lang="en-US" sz="2800" dirty="0">
              <a:solidFill>
                <a:srgbClr val="C00000"/>
              </a:solidFill>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6318"/>
          <a:stretch/>
        </p:blipFill>
        <p:spPr>
          <a:xfrm>
            <a:off x="5200383" y="1143000"/>
            <a:ext cx="3344374" cy="5695197"/>
          </a:xfrm>
          <a:prstGeom prst="rect">
            <a:avLst/>
          </a:prstGeom>
        </p:spPr>
      </p:pic>
    </p:spTree>
    <p:extLst>
      <p:ext uri="{BB962C8B-B14F-4D97-AF65-F5344CB8AC3E}">
        <p14:creationId xmlns:p14="http://schemas.microsoft.com/office/powerpoint/2010/main" val="3946553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smtClean="0"/>
              <a:t>Objectives:</a:t>
            </a:r>
            <a:endParaRPr lang="en-US" sz="4000" dirty="0"/>
          </a:p>
        </p:txBody>
      </p:sp>
      <p:sp>
        <p:nvSpPr>
          <p:cNvPr id="3" name="Content Placeholder 2"/>
          <p:cNvSpPr>
            <a:spLocks noGrp="1"/>
          </p:cNvSpPr>
          <p:nvPr>
            <p:ph idx="1"/>
          </p:nvPr>
        </p:nvSpPr>
        <p:spPr>
          <a:xfrm>
            <a:off x="457200" y="1295400"/>
            <a:ext cx="8229600" cy="5029200"/>
          </a:xfrm>
        </p:spPr>
        <p:txBody>
          <a:bodyPr>
            <a:normAutofit lnSpcReduction="10000"/>
          </a:bodyPr>
          <a:lstStyle/>
          <a:p>
            <a:pPr marL="0" indent="0">
              <a:spcBef>
                <a:spcPts val="0"/>
              </a:spcBef>
              <a:buNone/>
            </a:pPr>
            <a:r>
              <a:rPr lang="en-US" dirty="0" smtClean="0">
                <a:latin typeface="+mj-lt"/>
              </a:rPr>
              <a:t>Complete spatially resolved global agricultural carbon budget.</a:t>
            </a:r>
            <a:br>
              <a:rPr lang="en-US" dirty="0" smtClean="0">
                <a:latin typeface="+mj-lt"/>
              </a:rPr>
            </a:br>
            <a:endParaRPr lang="en-US" dirty="0" smtClean="0">
              <a:solidFill>
                <a:schemeClr val="bg1">
                  <a:lumMod val="50000"/>
                </a:schemeClr>
              </a:solidFill>
              <a:latin typeface="+mj-lt"/>
            </a:endParaRPr>
          </a:p>
          <a:p>
            <a:pPr marL="971550" lvl="1" indent="-514350">
              <a:spcBef>
                <a:spcPts val="0"/>
              </a:spcBef>
              <a:buFont typeface="+mj-lt"/>
              <a:buAutoNum type="arabicPeriod"/>
            </a:pPr>
            <a:r>
              <a:rPr lang="en-US" dirty="0" smtClean="0">
                <a:solidFill>
                  <a:schemeClr val="bg1">
                    <a:lumMod val="50000"/>
                  </a:schemeClr>
                </a:solidFill>
                <a:latin typeface="+mj-lt"/>
              </a:rPr>
              <a:t>Quantify and spatially distribute annual changes in soil carbon on global agricultural lands</a:t>
            </a:r>
            <a:br>
              <a:rPr lang="en-US" dirty="0" smtClean="0">
                <a:solidFill>
                  <a:schemeClr val="bg1">
                    <a:lumMod val="50000"/>
                  </a:schemeClr>
                </a:solidFill>
                <a:latin typeface="+mj-lt"/>
              </a:rPr>
            </a:br>
            <a:endParaRPr lang="en-US" dirty="0" smtClean="0">
              <a:solidFill>
                <a:schemeClr val="bg1">
                  <a:lumMod val="50000"/>
                </a:schemeClr>
              </a:solidFill>
              <a:latin typeface="+mj-lt"/>
            </a:endParaRPr>
          </a:p>
          <a:p>
            <a:pPr marL="971550" lvl="1" indent="-514350">
              <a:spcBef>
                <a:spcPts val="0"/>
              </a:spcBef>
              <a:buFont typeface="+mj-lt"/>
              <a:buAutoNum type="arabicPeriod"/>
            </a:pPr>
            <a:r>
              <a:rPr lang="en-US" dirty="0" smtClean="0">
                <a:solidFill>
                  <a:schemeClr val="bg1">
                    <a:lumMod val="50000"/>
                  </a:schemeClr>
                </a:solidFill>
                <a:latin typeface="+mj-lt"/>
              </a:rPr>
              <a:t>Quantify and distribute grassland productivity and consumption through livestock grazing</a:t>
            </a:r>
          </a:p>
          <a:p>
            <a:pPr>
              <a:spcBef>
                <a:spcPts val="0"/>
              </a:spcBef>
            </a:pPr>
            <a:endParaRPr lang="en-US" dirty="0">
              <a:latin typeface="+mj-lt"/>
            </a:endParaRPr>
          </a:p>
          <a:p>
            <a:pPr marL="0" indent="0">
              <a:spcBef>
                <a:spcPts val="0"/>
              </a:spcBef>
              <a:buNone/>
            </a:pPr>
            <a:r>
              <a:rPr lang="en-US" dirty="0" smtClean="0">
                <a:latin typeface="+mj-lt"/>
              </a:rPr>
              <a:t>Build on previous results. </a:t>
            </a:r>
            <a:br>
              <a:rPr lang="en-US" dirty="0" smtClean="0">
                <a:latin typeface="+mj-lt"/>
              </a:rPr>
            </a:br>
            <a:endParaRPr lang="en-US" dirty="0" smtClean="0">
              <a:latin typeface="+mj-lt"/>
            </a:endParaRPr>
          </a:p>
        </p:txBody>
      </p:sp>
    </p:spTree>
    <p:extLst>
      <p:ext uri="{BB962C8B-B14F-4D97-AF65-F5344CB8AC3E}">
        <p14:creationId xmlns:p14="http://schemas.microsoft.com/office/powerpoint/2010/main" val="41809998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smtClean="0"/>
              <a:t>Methods:</a:t>
            </a:r>
            <a:endParaRPr lang="en-US" sz="4000" dirty="0"/>
          </a:p>
        </p:txBody>
      </p:sp>
      <p:sp>
        <p:nvSpPr>
          <p:cNvPr id="3" name="Content Placeholder 2"/>
          <p:cNvSpPr>
            <a:spLocks noGrp="1"/>
          </p:cNvSpPr>
          <p:nvPr>
            <p:ph idx="1"/>
          </p:nvPr>
        </p:nvSpPr>
        <p:spPr>
          <a:xfrm>
            <a:off x="457200" y="1295400"/>
            <a:ext cx="8229600" cy="5029200"/>
          </a:xfrm>
        </p:spPr>
        <p:txBody>
          <a:bodyPr>
            <a:normAutofit fontScale="62500" lnSpcReduction="20000"/>
          </a:bodyPr>
          <a:lstStyle/>
          <a:p>
            <a:pPr marL="0" indent="0">
              <a:buNone/>
            </a:pPr>
            <a:r>
              <a:rPr lang="en-US" sz="5100" dirty="0" smtClean="0">
                <a:solidFill>
                  <a:srgbClr val="C00000"/>
                </a:solidFill>
                <a:latin typeface="+mj-lt"/>
              </a:rPr>
              <a:t>1. Global agricultural soil carbon:  </a:t>
            </a:r>
            <a:br>
              <a:rPr lang="en-US" sz="5100" dirty="0" smtClean="0">
                <a:solidFill>
                  <a:srgbClr val="C00000"/>
                </a:solidFill>
                <a:latin typeface="+mj-lt"/>
              </a:rPr>
            </a:br>
            <a:endParaRPr lang="en-US" sz="5100" dirty="0" smtClean="0">
              <a:solidFill>
                <a:srgbClr val="C00000"/>
              </a:solidFill>
              <a:latin typeface="+mj-lt"/>
            </a:endParaRPr>
          </a:p>
          <a:p>
            <a:r>
              <a:rPr lang="en-US" sz="4500" dirty="0" smtClean="0">
                <a:solidFill>
                  <a:srgbClr val="C00000"/>
                </a:solidFill>
                <a:latin typeface="+mj-lt"/>
              </a:rPr>
              <a:t>Model </a:t>
            </a:r>
            <a:r>
              <a:rPr lang="en-US" sz="4500" dirty="0">
                <a:solidFill>
                  <a:srgbClr val="C00000"/>
                </a:solidFill>
                <a:latin typeface="+mj-lt"/>
              </a:rPr>
              <a:t>change </a:t>
            </a:r>
            <a:r>
              <a:rPr lang="en-US" sz="4500" dirty="0" smtClean="0">
                <a:solidFill>
                  <a:srgbClr val="C00000"/>
                </a:solidFill>
                <a:latin typeface="+mj-lt"/>
              </a:rPr>
              <a:t>and uncertainty at 0.05 degree resolution for </a:t>
            </a:r>
            <a:r>
              <a:rPr lang="en-US" sz="4500" dirty="0">
                <a:solidFill>
                  <a:srgbClr val="C00000"/>
                </a:solidFill>
                <a:latin typeface="+mj-lt"/>
              </a:rPr>
              <a:t>recent 5-year </a:t>
            </a:r>
            <a:r>
              <a:rPr lang="en-US" sz="4500" dirty="0" smtClean="0">
                <a:solidFill>
                  <a:srgbClr val="C00000"/>
                </a:solidFill>
                <a:latin typeface="+mj-lt"/>
              </a:rPr>
              <a:t>periods</a:t>
            </a:r>
            <a:br>
              <a:rPr lang="en-US" sz="4500" dirty="0" smtClean="0">
                <a:solidFill>
                  <a:srgbClr val="C00000"/>
                </a:solidFill>
                <a:latin typeface="+mj-lt"/>
              </a:rPr>
            </a:br>
            <a:endParaRPr lang="en-US" sz="4500" dirty="0" smtClean="0">
              <a:solidFill>
                <a:srgbClr val="C00000"/>
              </a:solidFill>
              <a:latin typeface="+mj-lt"/>
            </a:endParaRPr>
          </a:p>
          <a:p>
            <a:r>
              <a:rPr lang="en-US" sz="4500" dirty="0">
                <a:solidFill>
                  <a:srgbClr val="C00000"/>
                </a:solidFill>
                <a:latin typeface="+mj-lt"/>
              </a:rPr>
              <a:t>S</a:t>
            </a:r>
            <a:r>
              <a:rPr lang="en-US" sz="4500" dirty="0" smtClean="0">
                <a:solidFill>
                  <a:srgbClr val="C00000"/>
                </a:solidFill>
                <a:latin typeface="+mj-lt"/>
              </a:rPr>
              <a:t>implified crop-specific Century-like model </a:t>
            </a:r>
            <a:br>
              <a:rPr lang="en-US" sz="4500" dirty="0" smtClean="0">
                <a:solidFill>
                  <a:srgbClr val="C00000"/>
                </a:solidFill>
                <a:latin typeface="+mj-lt"/>
              </a:rPr>
            </a:br>
            <a:endParaRPr lang="en-US" sz="4500" dirty="0" smtClean="0">
              <a:solidFill>
                <a:srgbClr val="C00000"/>
              </a:solidFill>
              <a:latin typeface="+mj-lt"/>
            </a:endParaRPr>
          </a:p>
          <a:p>
            <a:r>
              <a:rPr lang="en-US" sz="4500" dirty="0" smtClean="0">
                <a:solidFill>
                  <a:srgbClr val="C00000"/>
                </a:solidFill>
                <a:latin typeface="+mj-lt"/>
              </a:rPr>
              <a:t>Builds off of recent EPA-funded study soil carbon change led by Stephen Ogle. </a:t>
            </a:r>
          </a:p>
          <a:p>
            <a:endParaRPr lang="en-US" sz="4500" dirty="0">
              <a:solidFill>
                <a:srgbClr val="C00000"/>
              </a:solidFill>
              <a:latin typeface="+mj-lt"/>
            </a:endParaRPr>
          </a:p>
          <a:p>
            <a:endParaRPr lang="en-US" sz="4500" dirty="0" smtClean="0">
              <a:solidFill>
                <a:srgbClr val="C00000"/>
              </a:solidFill>
              <a:latin typeface="+mj-lt"/>
            </a:endParaRPr>
          </a:p>
          <a:p>
            <a:pPr marL="0" indent="0">
              <a:buNone/>
            </a:pPr>
            <a:endParaRPr lang="en-US" sz="4500" dirty="0">
              <a:solidFill>
                <a:srgbClr val="C00000"/>
              </a:solidFill>
              <a:latin typeface="+mj-lt"/>
            </a:endParaRPr>
          </a:p>
          <a:p>
            <a:pPr marL="0" indent="0">
              <a:buNone/>
            </a:pPr>
            <a:r>
              <a:rPr lang="en-US" sz="3000" dirty="0" smtClean="0">
                <a:solidFill>
                  <a:srgbClr val="C00000"/>
                </a:solidFill>
                <a:latin typeface="+mj-lt"/>
              </a:rPr>
              <a:t/>
            </a:r>
            <a:br>
              <a:rPr lang="en-US" sz="3000" dirty="0" smtClean="0">
                <a:solidFill>
                  <a:srgbClr val="C00000"/>
                </a:solidFill>
                <a:latin typeface="+mj-lt"/>
              </a:rPr>
            </a:br>
            <a:endParaRPr lang="en-US" sz="3000" dirty="0" smtClean="0">
              <a:solidFill>
                <a:srgbClr val="C00000"/>
              </a:solidFill>
              <a:latin typeface="+mj-lt"/>
            </a:endParaRPr>
          </a:p>
          <a:p>
            <a:pPr marL="400050" lvl="1" indent="0">
              <a:buNone/>
            </a:pPr>
            <a:r>
              <a:rPr lang="en-US" sz="2000" dirty="0" smtClean="0">
                <a:solidFill>
                  <a:srgbClr val="C00000"/>
                </a:solidFill>
                <a:latin typeface="+mj-lt"/>
              </a:rPr>
              <a:t/>
            </a:r>
            <a:br>
              <a:rPr lang="en-US" sz="2000" dirty="0" smtClean="0">
                <a:solidFill>
                  <a:srgbClr val="C00000"/>
                </a:solidFill>
                <a:latin typeface="+mj-lt"/>
              </a:rPr>
            </a:br>
            <a:endParaRPr lang="en-US" sz="3000" dirty="0" smtClean="0">
              <a:solidFill>
                <a:srgbClr val="C00000"/>
              </a:solidFill>
              <a:latin typeface="+mj-lt"/>
            </a:endParaRPr>
          </a:p>
          <a:p>
            <a:pPr marL="0" indent="0">
              <a:buNone/>
            </a:pPr>
            <a:endParaRPr lang="en-US" sz="2400" dirty="0" smtClean="0">
              <a:latin typeface="+mj-lt"/>
            </a:endParaRPr>
          </a:p>
          <a:p>
            <a:pPr marL="0" indent="0">
              <a:buNone/>
            </a:pPr>
            <a:endParaRPr lang="en-US" sz="2400" dirty="0">
              <a:latin typeface="+mj-lt"/>
            </a:endParaRPr>
          </a:p>
          <a:p>
            <a:pPr marL="0" indent="0">
              <a:buNone/>
            </a:pPr>
            <a:endParaRPr lang="en-US" sz="2400" dirty="0" smtClean="0">
              <a:latin typeface="+mj-lt"/>
            </a:endParaRPr>
          </a:p>
          <a:p>
            <a:pPr marL="0" indent="0">
              <a:buNone/>
            </a:pPr>
            <a:endParaRPr lang="en-US" sz="2400" dirty="0" smtClean="0">
              <a:latin typeface="+mj-lt"/>
            </a:endParaRPr>
          </a:p>
          <a:p>
            <a:pPr marL="857250" lvl="1" indent="-457200">
              <a:buFont typeface="+mj-lt"/>
              <a:buAutoNum type="arabicPeriod"/>
            </a:pPr>
            <a:endParaRPr lang="en-US" sz="2000" dirty="0" smtClean="0">
              <a:latin typeface="+mj-lt"/>
            </a:endParaRPr>
          </a:p>
          <a:p>
            <a:endParaRPr lang="en-US" sz="2800" dirty="0"/>
          </a:p>
          <a:p>
            <a:pPr marL="0" indent="0">
              <a:buNone/>
            </a:pPr>
            <a:r>
              <a:rPr lang="en-US" sz="3000" dirty="0" smtClean="0"/>
              <a:t/>
            </a:r>
            <a:br>
              <a:rPr lang="en-US" sz="3000" dirty="0" smtClean="0"/>
            </a:br>
            <a:endParaRPr lang="en-US" sz="3000" dirty="0" smtClean="0"/>
          </a:p>
        </p:txBody>
      </p:sp>
    </p:spTree>
    <p:extLst>
      <p:ext uri="{BB962C8B-B14F-4D97-AF65-F5344CB8AC3E}">
        <p14:creationId xmlns:p14="http://schemas.microsoft.com/office/powerpoint/2010/main" val="27726970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5">
      <a:dk1>
        <a:srgbClr val="C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Gill Sans M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2729</TotalTime>
  <Words>612</Words>
  <Application>Microsoft Office PowerPoint</Application>
  <PresentationFormat>On-screen Show (4:3)</PresentationFormat>
  <Paragraphs>181</Paragraphs>
  <Slides>17</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Gill Sans MT</vt:lpstr>
      <vt:lpstr>Office Theme</vt:lpstr>
      <vt:lpstr>Carbon Monitoring of Agricultural Lands:  Developing a Globally Consistent Estimate of Carbon Stocks and Fluxes</vt:lpstr>
      <vt:lpstr>Objectives:</vt:lpstr>
      <vt:lpstr>Objectives:</vt:lpstr>
      <vt:lpstr>Objectives:</vt:lpstr>
      <vt:lpstr>From 2012 project: </vt:lpstr>
      <vt:lpstr>From 2012 project: </vt:lpstr>
      <vt:lpstr>From 2012 project: </vt:lpstr>
      <vt:lpstr>Objectives:</vt:lpstr>
      <vt:lpstr>Methods:</vt:lpstr>
      <vt:lpstr>Methods:</vt:lpstr>
      <vt:lpstr>Methods:</vt:lpstr>
      <vt:lpstr>Methods:</vt:lpstr>
      <vt:lpstr>Methods:</vt:lpstr>
      <vt:lpstr>Significance:</vt:lpstr>
      <vt:lpstr>Significance:</vt:lpstr>
      <vt:lpstr>Thank you.</vt:lpstr>
      <vt:lpstr>Methods:</vt:lpstr>
    </vt:vector>
  </TitlesOfParts>
  <Company>PNNL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Estimating Global Inventory-Based Net Carbon Exchange from Agricultural Lands for Use in the NASA Flux Pilot Study</dc:title>
  <dc:creator>test</dc:creator>
  <cp:lastModifiedBy>Julie Wolf</cp:lastModifiedBy>
  <cp:revision>72</cp:revision>
  <cp:lastPrinted>2014-11-13T11:43:44Z</cp:lastPrinted>
  <dcterms:created xsi:type="dcterms:W3CDTF">2014-11-03T17:17:49Z</dcterms:created>
  <dcterms:modified xsi:type="dcterms:W3CDTF">2014-11-14T02:57:28Z</dcterms:modified>
</cp:coreProperties>
</file>